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7"/>
  </p:notesMasterIdLst>
  <p:sldIdLst>
    <p:sldId id="331" r:id="rId2"/>
    <p:sldId id="328" r:id="rId3"/>
    <p:sldId id="327" r:id="rId4"/>
    <p:sldId id="326" r:id="rId5"/>
    <p:sldId id="309" r:id="rId6"/>
    <p:sldId id="284" r:id="rId7"/>
    <p:sldId id="285" r:id="rId8"/>
    <p:sldId id="330" r:id="rId9"/>
    <p:sldId id="314" r:id="rId10"/>
    <p:sldId id="302" r:id="rId11"/>
    <p:sldId id="333" r:id="rId12"/>
    <p:sldId id="317" r:id="rId13"/>
    <p:sldId id="318" r:id="rId14"/>
    <p:sldId id="320" r:id="rId15"/>
    <p:sldId id="312" r:id="rId16"/>
    <p:sldId id="332" r:id="rId17"/>
    <p:sldId id="335" r:id="rId18"/>
    <p:sldId id="321" r:id="rId19"/>
    <p:sldId id="291" r:id="rId20"/>
    <p:sldId id="306" r:id="rId21"/>
    <p:sldId id="293" r:id="rId22"/>
    <p:sldId id="311" r:id="rId23"/>
    <p:sldId id="297" r:id="rId24"/>
    <p:sldId id="295" r:id="rId25"/>
    <p:sldId id="334" r:id="rId2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501E"/>
    <a:srgbClr val="E1501E"/>
    <a:srgbClr val="E0501E"/>
    <a:srgbClr val="E0551E"/>
    <a:srgbClr val="FFFFFF"/>
    <a:srgbClr val="378567"/>
    <a:srgbClr val="347C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24" autoAdjust="0"/>
    <p:restoredTop sz="76512" autoAdjust="0"/>
  </p:normalViewPr>
  <p:slideViewPr>
    <p:cSldViewPr snapToGrid="0">
      <p:cViewPr varScale="1">
        <p:scale>
          <a:sx n="84" d="100"/>
          <a:sy n="84" d="100"/>
        </p:scale>
        <p:origin x="84" y="150"/>
      </p:cViewPr>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DB3B3C-595E-4F82-8DDE-7BEEA4325098}" type="datetimeFigureOut">
              <a:rPr kumimoji="1" lang="ja-JP" altLang="en-US" smtClean="0"/>
              <a:t>2020/9/6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0AD55E-E86D-409B-8A10-6A07BD2B1389}" type="slidenum">
              <a:rPr kumimoji="1" lang="ja-JP" altLang="en-US" smtClean="0"/>
              <a:t>‹#›</a:t>
            </a:fld>
            <a:endParaRPr kumimoji="1" lang="ja-JP" altLang="en-US"/>
          </a:p>
        </p:txBody>
      </p:sp>
    </p:spTree>
    <p:extLst>
      <p:ext uri="{BB962C8B-B14F-4D97-AF65-F5344CB8AC3E}">
        <p14:creationId xmlns:p14="http://schemas.microsoft.com/office/powerpoint/2010/main" val="401054243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大量生産が主流だった時代</a:t>
            </a:r>
            <a:r>
              <a:rPr kumimoji="1" lang="en-US" altLang="ja-JP" dirty="0"/>
              <a:t>, </a:t>
            </a:r>
            <a:r>
              <a:rPr kumimoji="1" lang="ja-JP" altLang="en-US" dirty="0"/>
              <a:t>産業界では単一工程に特化したロボットアームを用いて</a:t>
            </a:r>
            <a:r>
              <a:rPr kumimoji="1" lang="en-US" altLang="ja-JP" dirty="0"/>
              <a:t>, </a:t>
            </a:r>
            <a:r>
              <a:rPr kumimoji="1" lang="ja-JP" altLang="en-US" dirty="0"/>
              <a:t>ライン組みによる低コスト化を実現してきました</a:t>
            </a:r>
            <a:r>
              <a:rPr kumimoji="1" lang="en-US" altLang="ja-JP" dirty="0"/>
              <a:t>.</a:t>
            </a:r>
          </a:p>
          <a:p>
            <a:r>
              <a:rPr kumimoji="1" lang="ja-JP" altLang="en-US" dirty="0"/>
              <a:t>しかし</a:t>
            </a:r>
            <a:r>
              <a:rPr kumimoji="1" lang="en-US" altLang="ja-JP" dirty="0"/>
              <a:t>, </a:t>
            </a:r>
            <a:r>
              <a:rPr kumimoji="1" lang="ja-JP" altLang="en-US" dirty="0"/>
              <a:t>商品のライフサイクルが短くなり新規製品を早いスパンで生み出す必要がある現在では</a:t>
            </a:r>
            <a:r>
              <a:rPr kumimoji="1" lang="en-US" altLang="ja-JP" dirty="0"/>
              <a:t>, </a:t>
            </a:r>
            <a:r>
              <a:rPr kumimoji="1" lang="ja-JP" altLang="en-US" dirty="0"/>
              <a:t>商品ごとにライン組みを作ることが難しい</a:t>
            </a:r>
            <a:r>
              <a:rPr kumimoji="1" lang="en-US" altLang="ja-JP" dirty="0"/>
              <a:t>.</a:t>
            </a:r>
          </a:p>
          <a:p>
            <a:r>
              <a:rPr kumimoji="1" lang="ja-JP" altLang="en-US" dirty="0"/>
              <a:t>そのため</a:t>
            </a:r>
            <a:r>
              <a:rPr kumimoji="1" lang="en-US" altLang="ja-JP" dirty="0"/>
              <a:t>, </a:t>
            </a:r>
            <a:r>
              <a:rPr kumimoji="1" lang="ja-JP" altLang="en-US" dirty="0"/>
              <a:t>単一工程特化型のロボットアームだけでなく</a:t>
            </a:r>
            <a:r>
              <a:rPr kumimoji="1" lang="en-US" altLang="ja-JP" dirty="0"/>
              <a:t>, </a:t>
            </a:r>
            <a:r>
              <a:rPr kumimoji="1" lang="ja-JP" altLang="en-US" dirty="0"/>
              <a:t>複数の工程をこなすことができる汎用型ロボットアームへの需要が高まっている</a:t>
            </a:r>
            <a:r>
              <a:rPr kumimoji="1" lang="en-US" altLang="ja-JP" dirty="0"/>
              <a:t>. </a:t>
            </a:r>
          </a:p>
        </p:txBody>
      </p:sp>
      <p:sp>
        <p:nvSpPr>
          <p:cNvPr id="4" name="スライド番号プレースホルダー 3"/>
          <p:cNvSpPr>
            <a:spLocks noGrp="1"/>
          </p:cNvSpPr>
          <p:nvPr>
            <p:ph type="sldNum" sz="quarter" idx="5"/>
          </p:nvPr>
        </p:nvSpPr>
        <p:spPr/>
        <p:txBody>
          <a:bodyPr/>
          <a:lstStyle/>
          <a:p>
            <a:fld id="{920AD55E-E86D-409B-8A10-6A07BD2B1389}" type="slidenum">
              <a:rPr kumimoji="1" lang="ja-JP" altLang="en-US" smtClean="0"/>
              <a:t>2</a:t>
            </a:fld>
            <a:endParaRPr kumimoji="1" lang="ja-JP" altLang="en-US"/>
          </a:p>
        </p:txBody>
      </p:sp>
    </p:spTree>
    <p:extLst>
      <p:ext uri="{BB962C8B-B14F-4D97-AF65-F5344CB8AC3E}">
        <p14:creationId xmlns:p14="http://schemas.microsoft.com/office/powerpoint/2010/main" val="2688653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先ほどありました二値化処理についてここで簡単に説明します</a:t>
            </a:r>
            <a:r>
              <a:rPr kumimoji="1" lang="en-US" altLang="ja-JP" dirty="0"/>
              <a:t>.</a:t>
            </a:r>
          </a:p>
          <a:p>
            <a:endParaRPr kumimoji="1" lang="en-US" altLang="ja-JP" dirty="0"/>
          </a:p>
          <a:p>
            <a:r>
              <a:rPr kumimoji="1" lang="en-US" altLang="ja-JP" dirty="0" err="1"/>
              <a:t>rgb</a:t>
            </a:r>
            <a:r>
              <a:rPr kumimoji="1" lang="ja-JP" altLang="en-US" dirty="0"/>
              <a:t>画像の場合</a:t>
            </a:r>
            <a:r>
              <a:rPr kumimoji="1" lang="en-US" altLang="ja-JP" dirty="0"/>
              <a:t>, r, g, b</a:t>
            </a:r>
            <a:r>
              <a:rPr kumimoji="1" lang="ja-JP" altLang="en-US" dirty="0"/>
              <a:t>それぞれは</a:t>
            </a:r>
            <a:r>
              <a:rPr kumimoji="1" lang="en-US" altLang="ja-JP" dirty="0"/>
              <a:t>, 8bit</a:t>
            </a:r>
            <a:r>
              <a:rPr kumimoji="1" lang="ja-JP" altLang="en-US" dirty="0"/>
              <a:t>の</a:t>
            </a:r>
            <a:r>
              <a:rPr kumimoji="1" lang="en-US" altLang="ja-JP" dirty="0"/>
              <a:t>(0~255)256</a:t>
            </a:r>
            <a:r>
              <a:rPr kumimoji="1" lang="ja-JP" altLang="en-US" dirty="0"/>
              <a:t>階調を持ちます</a:t>
            </a:r>
            <a:r>
              <a:rPr kumimoji="1" lang="en-US" altLang="ja-JP" dirty="0"/>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そこで</a:t>
            </a:r>
            <a:r>
              <a:rPr kumimoji="1" lang="en-US" altLang="ja-JP" dirty="0"/>
              <a:t>, </a:t>
            </a:r>
            <a:r>
              <a:rPr kumimoji="1" lang="ja-JP" altLang="en-US" dirty="0"/>
              <a:t>その範囲内のどこかで閾値を設定し</a:t>
            </a:r>
            <a:r>
              <a:rPr kumimoji="1" lang="en-US" altLang="ja-JP" dirty="0"/>
              <a:t>,</a:t>
            </a:r>
            <a:r>
              <a:rPr kumimoji="1" lang="ja-JP" altLang="en-US" dirty="0"/>
              <a:t>閾値前後で</a:t>
            </a:r>
            <a:r>
              <a:rPr kumimoji="1" lang="en-US" altLang="ja-JP" dirty="0"/>
              <a:t>, </a:t>
            </a:r>
            <a:r>
              <a:rPr kumimoji="1" lang="ja-JP" altLang="en-US" dirty="0"/>
              <a:t>ピクセル値を</a:t>
            </a:r>
            <a:r>
              <a:rPr kumimoji="1" lang="en-US" altLang="ja-JP" dirty="0"/>
              <a:t>0</a:t>
            </a:r>
            <a:r>
              <a:rPr kumimoji="1" lang="ja-JP" altLang="en-US" dirty="0"/>
              <a:t>か</a:t>
            </a:r>
            <a:r>
              <a:rPr kumimoji="1" lang="en-US" altLang="ja-JP" dirty="0"/>
              <a:t>255</a:t>
            </a:r>
            <a:r>
              <a:rPr kumimoji="1" lang="ja-JP" altLang="en-US" dirty="0"/>
              <a:t>に再設定することで二値化を行います</a:t>
            </a:r>
            <a:r>
              <a:rPr kumimoji="1" lang="en-US" altLang="ja-JP" dirty="0"/>
              <a:t>.</a:t>
            </a:r>
          </a:p>
          <a:p>
            <a:endParaRPr kumimoji="1" lang="en-US" altLang="ja-JP" dirty="0"/>
          </a:p>
          <a:p>
            <a:r>
              <a:rPr kumimoji="1" lang="ja-JP" altLang="en-US" dirty="0"/>
              <a:t>閾値処理手法は大きく分けて図のような</a:t>
            </a:r>
            <a:r>
              <a:rPr kumimoji="1" lang="en-US" altLang="ja-JP" dirty="0"/>
              <a:t>2</a:t>
            </a:r>
            <a:r>
              <a:rPr kumimoji="1" lang="ja-JP" altLang="en-US" dirty="0"/>
              <a:t>種類に大別される</a:t>
            </a:r>
            <a:r>
              <a:rPr kumimoji="1" lang="en-US" altLang="ja-JP" dirty="0"/>
              <a:t>.</a:t>
            </a:r>
            <a:r>
              <a:rPr kumimoji="1" lang="en-US" altLang="ja-JP" baseline="0" dirty="0"/>
              <a:t> </a:t>
            </a:r>
          </a:p>
          <a:p>
            <a:r>
              <a:rPr kumimoji="1" lang="ja-JP" altLang="en-US" baseline="0" dirty="0"/>
              <a:t>大域的閾値処理は</a:t>
            </a:r>
            <a:r>
              <a:rPr kumimoji="1" lang="en-US" altLang="ja-JP" baseline="0" dirty="0"/>
              <a:t>, </a:t>
            </a:r>
            <a:r>
              <a:rPr kumimoji="1" lang="ja-JP" altLang="en-US" baseline="0" dirty="0"/>
              <a:t>一つの閾値を画像全体適応する方法であり</a:t>
            </a:r>
            <a:r>
              <a:rPr kumimoji="1" lang="en-US" altLang="ja-JP" baseline="0" dirty="0"/>
              <a:t>, </a:t>
            </a:r>
          </a:p>
          <a:p>
            <a:r>
              <a:rPr kumimoji="1" lang="ja-JP" altLang="en-US" baseline="0" dirty="0"/>
              <a:t>適応的閾値処理は</a:t>
            </a:r>
            <a:r>
              <a:rPr kumimoji="1" lang="en-US" altLang="ja-JP" baseline="0" dirty="0"/>
              <a:t>, </a:t>
            </a:r>
            <a:r>
              <a:rPr kumimoji="1" lang="ja-JP" altLang="en-US" baseline="0" dirty="0"/>
              <a:t>ある画素周辺の画素値をもとにその画素の閾値を決定する方法である</a:t>
            </a:r>
            <a:r>
              <a:rPr kumimoji="1" lang="en-US" altLang="ja-JP" baseline="0" dirty="0"/>
              <a:t>.</a:t>
            </a:r>
          </a:p>
          <a:p>
            <a:endParaRPr kumimoji="1" lang="en-US" altLang="ja-JP" baseline="0" dirty="0"/>
          </a:p>
          <a:p>
            <a:r>
              <a:rPr kumimoji="1" lang="ja-JP" altLang="en-US" baseline="0" dirty="0"/>
              <a:t>本アプリケーションには</a:t>
            </a:r>
            <a:r>
              <a:rPr kumimoji="1" lang="en-US" altLang="ja-JP" baseline="0" dirty="0"/>
              <a:t>, </a:t>
            </a:r>
            <a:r>
              <a:rPr kumimoji="1" lang="ja-JP" altLang="en-US" baseline="0" dirty="0"/>
              <a:t>大津の二値化法</a:t>
            </a:r>
            <a:r>
              <a:rPr kumimoji="1" lang="en-US" altLang="ja-JP" baseline="0" dirty="0"/>
              <a:t>, 2</a:t>
            </a:r>
            <a:r>
              <a:rPr kumimoji="1" lang="ja-JP" altLang="en-US" baseline="0" dirty="0" err="1"/>
              <a:t>つの</a:t>
            </a:r>
            <a:r>
              <a:rPr kumimoji="1" lang="ja-JP" altLang="en-US" baseline="0" dirty="0"/>
              <a:t>閾値を用いた二値化法</a:t>
            </a:r>
            <a:r>
              <a:rPr kumimoji="1" lang="en-US" altLang="ja-JP" baseline="0" dirty="0"/>
              <a:t>, Bradley</a:t>
            </a:r>
            <a:r>
              <a:rPr kumimoji="1" lang="ja-JP" altLang="en-US" baseline="0" dirty="0"/>
              <a:t>法の</a:t>
            </a:r>
            <a:r>
              <a:rPr kumimoji="1" lang="en-US" altLang="ja-JP" baseline="0" dirty="0"/>
              <a:t>3</a:t>
            </a:r>
            <a:r>
              <a:rPr kumimoji="1" lang="ja-JP" altLang="en-US" baseline="0" dirty="0" err="1"/>
              <a:t>つの</a:t>
            </a:r>
            <a:r>
              <a:rPr kumimoji="1" lang="ja-JP" altLang="en-US" baseline="0" dirty="0"/>
              <a:t>二値化法を実装しています</a:t>
            </a:r>
            <a:r>
              <a:rPr kumimoji="1" lang="en-US" altLang="ja-JP" baseline="0" dirty="0"/>
              <a:t>.</a:t>
            </a:r>
          </a:p>
          <a:p>
            <a:r>
              <a:rPr kumimoji="1" lang="ja-JP" altLang="en-US" baseline="0" dirty="0"/>
              <a:t>中でも</a:t>
            </a:r>
            <a:r>
              <a:rPr kumimoji="1" lang="en-US" altLang="ja-JP" baseline="0" dirty="0"/>
              <a:t>, </a:t>
            </a:r>
            <a:r>
              <a:rPr kumimoji="1" lang="ja-JP" altLang="en-US" baseline="0" dirty="0"/>
              <a:t>今回の実験では</a:t>
            </a:r>
            <a:r>
              <a:rPr kumimoji="1" lang="en-US" altLang="ja-JP" baseline="0" dirty="0"/>
              <a:t>, 2</a:t>
            </a:r>
            <a:r>
              <a:rPr kumimoji="1" lang="ja-JP" altLang="en-US" baseline="0" dirty="0" err="1"/>
              <a:t>つの</a:t>
            </a:r>
            <a:r>
              <a:rPr kumimoji="1" lang="ja-JP" altLang="en-US" baseline="0" dirty="0"/>
              <a:t>閾値を用いた二値化法を使用しました</a:t>
            </a:r>
            <a:r>
              <a:rPr kumimoji="1" lang="en-US" altLang="ja-JP" baseline="0" dirty="0"/>
              <a:t>.</a:t>
            </a:r>
          </a:p>
          <a:p>
            <a:endParaRPr kumimoji="1" lang="en-US" altLang="ja-JP" baseline="0" dirty="0"/>
          </a:p>
          <a:p>
            <a:r>
              <a:rPr kumimoji="1" lang="ja-JP" altLang="en-US" baseline="0" dirty="0"/>
              <a:t>また</a:t>
            </a:r>
            <a:r>
              <a:rPr kumimoji="1" lang="en-US" altLang="ja-JP" baseline="0" dirty="0"/>
              <a:t>, </a:t>
            </a:r>
            <a:r>
              <a:rPr kumimoji="1" lang="ja-JP" altLang="en-US" baseline="0" dirty="0"/>
              <a:t>本アプリケーションでは</a:t>
            </a:r>
            <a:r>
              <a:rPr kumimoji="1" lang="en-US" altLang="ja-JP" baseline="0" dirty="0"/>
              <a:t>, R, G, B, W, Bk</a:t>
            </a:r>
            <a:r>
              <a:rPr kumimoji="1" lang="ja-JP" altLang="en-US" baseline="0" dirty="0"/>
              <a:t>それぞれの色に注目して二値化を行うこともできます</a:t>
            </a:r>
            <a:r>
              <a:rPr kumimoji="1" lang="en-US" altLang="ja-JP" baseline="0" dirty="0"/>
              <a:t>.</a:t>
            </a:r>
          </a:p>
          <a:p>
            <a:endParaRPr kumimoji="1" lang="en-US" altLang="ja-JP" baseline="0" dirty="0"/>
          </a:p>
          <a:p>
            <a:r>
              <a:rPr kumimoji="1" lang="ja-JP" altLang="en-US" baseline="0" dirty="0"/>
              <a:t>以上で画像処理における説明を終わります</a:t>
            </a:r>
            <a:r>
              <a:rPr kumimoji="1" lang="en-US" altLang="ja-JP" baseline="0" dirty="0"/>
              <a:t>.</a:t>
            </a:r>
          </a:p>
        </p:txBody>
      </p:sp>
      <p:sp>
        <p:nvSpPr>
          <p:cNvPr id="4" name="スライド番号プレースホルダー 3"/>
          <p:cNvSpPr>
            <a:spLocks noGrp="1"/>
          </p:cNvSpPr>
          <p:nvPr>
            <p:ph type="sldNum" sz="quarter" idx="10"/>
          </p:nvPr>
        </p:nvSpPr>
        <p:spPr/>
        <p:txBody>
          <a:bodyPr/>
          <a:lstStyle/>
          <a:p>
            <a:fld id="{920AD55E-E86D-409B-8A10-6A07BD2B1389}" type="slidenum">
              <a:rPr kumimoji="1" lang="ja-JP" altLang="en-US" smtClean="0"/>
              <a:t>11</a:t>
            </a:fld>
            <a:endParaRPr kumimoji="1" lang="ja-JP" altLang="en-US"/>
          </a:p>
        </p:txBody>
      </p:sp>
    </p:spTree>
    <p:extLst>
      <p:ext uri="{BB962C8B-B14F-4D97-AF65-F5344CB8AC3E}">
        <p14:creationId xmlns:p14="http://schemas.microsoft.com/office/powerpoint/2010/main" val="3701760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これまでの説明をとおして</a:t>
            </a:r>
            <a:r>
              <a:rPr kumimoji="1" lang="en-US" altLang="ja-JP" dirty="0"/>
              <a:t>, </a:t>
            </a:r>
            <a:r>
              <a:rPr kumimoji="1" lang="ja-JP" altLang="en-US" dirty="0"/>
              <a:t>次のようなシステムを構築しました</a:t>
            </a:r>
            <a:r>
              <a:rPr kumimoji="1" lang="en-US" altLang="ja-JP" dirty="0"/>
              <a:t>.</a:t>
            </a:r>
          </a:p>
          <a:p>
            <a:endParaRPr kumimoji="1" lang="en-US" altLang="ja-JP" dirty="0"/>
          </a:p>
          <a:p>
            <a:r>
              <a:rPr kumimoji="1" lang="ja-JP" altLang="en-US" dirty="0"/>
              <a:t>今回ワークを動作させるロボットアームは</a:t>
            </a:r>
            <a:r>
              <a:rPr kumimoji="1" lang="en-US" altLang="ja-JP" dirty="0"/>
              <a:t>, </a:t>
            </a:r>
            <a:r>
              <a:rPr kumimoji="1" lang="en-US" altLang="ja-JP" dirty="0" err="1"/>
              <a:t>Dobot</a:t>
            </a:r>
            <a:r>
              <a:rPr kumimoji="1" lang="ja-JP" altLang="en-US" dirty="0"/>
              <a:t>社製の</a:t>
            </a:r>
            <a:r>
              <a:rPr kumimoji="1" lang="en-US" altLang="ja-JP" dirty="0" err="1"/>
              <a:t>DobotMagician</a:t>
            </a:r>
            <a:r>
              <a:rPr kumimoji="1" lang="ja-JP" altLang="en-US" dirty="0"/>
              <a:t>を用いています</a:t>
            </a:r>
            <a:r>
              <a:rPr kumimoji="1" lang="en-US" altLang="ja-JP" dirty="0"/>
              <a:t>.</a:t>
            </a:r>
            <a:endParaRPr kumimoji="1" lang="ja-JP" altLang="en-US" dirty="0"/>
          </a:p>
        </p:txBody>
      </p:sp>
      <p:sp>
        <p:nvSpPr>
          <p:cNvPr id="4" name="スライド番号プレースホルダー 3"/>
          <p:cNvSpPr>
            <a:spLocks noGrp="1"/>
          </p:cNvSpPr>
          <p:nvPr>
            <p:ph type="sldNum" sz="quarter" idx="10"/>
          </p:nvPr>
        </p:nvSpPr>
        <p:spPr/>
        <p:txBody>
          <a:bodyPr/>
          <a:lstStyle/>
          <a:p>
            <a:fld id="{920AD55E-E86D-409B-8A10-6A07BD2B1389}" type="slidenum">
              <a:rPr kumimoji="1" lang="ja-JP" altLang="en-US" smtClean="0"/>
              <a:t>12</a:t>
            </a:fld>
            <a:endParaRPr kumimoji="1" lang="ja-JP" altLang="en-US"/>
          </a:p>
        </p:txBody>
      </p:sp>
    </p:spTree>
    <p:extLst>
      <p:ext uri="{BB962C8B-B14F-4D97-AF65-F5344CB8AC3E}">
        <p14:creationId xmlns:p14="http://schemas.microsoft.com/office/powerpoint/2010/main" val="3069237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 </a:t>
            </a:r>
            <a:r>
              <a:rPr kumimoji="1" lang="ja-JP" altLang="en-US" dirty="0"/>
              <a:t>ピッキング対象としたワークです</a:t>
            </a:r>
            <a:r>
              <a:rPr kumimoji="1" lang="en-US" altLang="ja-JP" dirty="0"/>
              <a:t>. </a:t>
            </a:r>
          </a:p>
          <a:p>
            <a:r>
              <a:rPr kumimoji="1" lang="ja-JP" altLang="en-US" dirty="0"/>
              <a:t>今回は</a:t>
            </a:r>
            <a:r>
              <a:rPr kumimoji="1" lang="en-US" altLang="ja-JP" dirty="0"/>
              <a:t>, </a:t>
            </a:r>
            <a:r>
              <a:rPr kumimoji="1" lang="ja-JP" altLang="en-US" dirty="0"/>
              <a:t>ピッキングを行う上で姿勢情報が必要となることと</a:t>
            </a:r>
            <a:r>
              <a:rPr kumimoji="1" lang="en-US" altLang="ja-JP" dirty="0"/>
              <a:t>, </a:t>
            </a:r>
            <a:r>
              <a:rPr kumimoji="1" lang="ja-JP" altLang="en-US" dirty="0"/>
              <a:t>色を指定した二値化の確認ができるようなワークを選びました</a:t>
            </a:r>
            <a:r>
              <a:rPr kumimoji="1" lang="en-US" altLang="ja-JP" dirty="0"/>
              <a:t>.</a:t>
            </a:r>
          </a:p>
        </p:txBody>
      </p:sp>
      <p:sp>
        <p:nvSpPr>
          <p:cNvPr id="4" name="スライド番号プレースホルダー 3"/>
          <p:cNvSpPr>
            <a:spLocks noGrp="1"/>
          </p:cNvSpPr>
          <p:nvPr>
            <p:ph type="sldNum" sz="quarter" idx="5"/>
          </p:nvPr>
        </p:nvSpPr>
        <p:spPr/>
        <p:txBody>
          <a:bodyPr/>
          <a:lstStyle/>
          <a:p>
            <a:fld id="{920AD55E-E86D-409B-8A10-6A07BD2B1389}" type="slidenum">
              <a:rPr kumimoji="1" lang="ja-JP" altLang="en-US" smtClean="0"/>
              <a:t>13</a:t>
            </a:fld>
            <a:endParaRPr kumimoji="1" lang="ja-JP" altLang="en-US"/>
          </a:p>
        </p:txBody>
      </p:sp>
    </p:spTree>
    <p:extLst>
      <p:ext uri="{BB962C8B-B14F-4D97-AF65-F5344CB8AC3E}">
        <p14:creationId xmlns:p14="http://schemas.microsoft.com/office/powerpoint/2010/main" val="2187561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本システムを動作させるために</a:t>
            </a:r>
            <a:r>
              <a:rPr kumimoji="1" lang="en-US" altLang="ja-JP" dirty="0"/>
              <a:t>, </a:t>
            </a:r>
            <a:r>
              <a:rPr kumimoji="1" lang="ja-JP" altLang="en-US" dirty="0"/>
              <a:t>次のようなアプリケーションを作成しました</a:t>
            </a:r>
            <a:r>
              <a:rPr kumimoji="1" lang="en-US" altLang="ja-JP" dirty="0"/>
              <a:t>.</a:t>
            </a:r>
          </a:p>
          <a:p>
            <a:r>
              <a:rPr kumimoji="1" lang="ja-JP" altLang="en-US" dirty="0"/>
              <a:t>この中で</a:t>
            </a:r>
            <a:r>
              <a:rPr kumimoji="1" lang="en-US" altLang="ja-JP" dirty="0"/>
              <a:t>, </a:t>
            </a:r>
            <a:r>
              <a:rPr kumimoji="1" lang="ja-JP" altLang="en-US" dirty="0"/>
              <a:t>今回の実験では主に統合動作部分を使用しピックアンドプレースを行います</a:t>
            </a:r>
            <a:r>
              <a:rPr kumimoji="1" lang="en-US" altLang="ja-JP" dirty="0"/>
              <a:t>.</a:t>
            </a:r>
          </a:p>
          <a:p>
            <a:r>
              <a:rPr kumimoji="1" lang="ja-JP" altLang="en-US" dirty="0"/>
              <a:t>また</a:t>
            </a:r>
            <a:r>
              <a:rPr kumimoji="1" lang="en-US" altLang="ja-JP" dirty="0"/>
              <a:t>, </a:t>
            </a:r>
            <a:r>
              <a:rPr kumimoji="1" lang="ja-JP" altLang="en-US" dirty="0"/>
              <a:t>二値化時に注目する色はこの部分で指定でき</a:t>
            </a:r>
            <a:r>
              <a:rPr kumimoji="1" lang="en-US" altLang="ja-JP" dirty="0"/>
              <a:t>, </a:t>
            </a:r>
            <a:r>
              <a:rPr kumimoji="1" lang="ja-JP" altLang="en-US" dirty="0"/>
              <a:t>閾値はこの部分で操作することが出来ます</a:t>
            </a:r>
            <a:r>
              <a:rPr kumimoji="1" lang="en-US" altLang="ja-JP" dirty="0"/>
              <a:t>.</a:t>
            </a:r>
          </a:p>
          <a:p>
            <a:endParaRPr kumimoji="1" lang="en-US" altLang="ja-JP" dirty="0"/>
          </a:p>
          <a:p>
            <a:r>
              <a:rPr kumimoji="1" lang="en-US" altLang="ja-JP" dirty="0"/>
              <a:t>%</a:t>
            </a:r>
            <a:r>
              <a:rPr kumimoji="1" lang="ja-JP" altLang="en-US" dirty="0"/>
              <a:t>また</a:t>
            </a:r>
            <a:r>
              <a:rPr kumimoji="1" lang="en-US" altLang="ja-JP" dirty="0"/>
              <a:t>, </a:t>
            </a:r>
            <a:r>
              <a:rPr kumimoji="1" lang="ja-JP" altLang="en-US" dirty="0"/>
              <a:t>タイマー機能を実装しており</a:t>
            </a:r>
            <a:r>
              <a:rPr kumimoji="1" lang="en-US" altLang="ja-JP" dirty="0"/>
              <a:t>, </a:t>
            </a:r>
            <a:endParaRPr kumimoji="1" lang="ja-JP" altLang="en-US" dirty="0"/>
          </a:p>
        </p:txBody>
      </p:sp>
      <p:sp>
        <p:nvSpPr>
          <p:cNvPr id="4" name="スライド番号プレースホルダー 3"/>
          <p:cNvSpPr>
            <a:spLocks noGrp="1"/>
          </p:cNvSpPr>
          <p:nvPr>
            <p:ph type="sldNum" sz="quarter" idx="5"/>
          </p:nvPr>
        </p:nvSpPr>
        <p:spPr/>
        <p:txBody>
          <a:bodyPr/>
          <a:lstStyle/>
          <a:p>
            <a:fld id="{920AD55E-E86D-409B-8A10-6A07BD2B1389}" type="slidenum">
              <a:rPr kumimoji="1" lang="ja-JP" altLang="en-US" smtClean="0"/>
              <a:t>14</a:t>
            </a:fld>
            <a:endParaRPr kumimoji="1" lang="ja-JP" altLang="en-US"/>
          </a:p>
        </p:txBody>
      </p:sp>
    </p:spTree>
    <p:extLst>
      <p:ext uri="{BB962C8B-B14F-4D97-AF65-F5344CB8AC3E}">
        <p14:creationId xmlns:p14="http://schemas.microsoft.com/office/powerpoint/2010/main" val="4266508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20AD55E-E86D-409B-8A10-6A07BD2B1389}" type="slidenum">
              <a:rPr kumimoji="1" lang="ja-JP" altLang="en-US" smtClean="0"/>
              <a:t>16</a:t>
            </a:fld>
            <a:endParaRPr kumimoji="1" lang="ja-JP" altLang="en-US"/>
          </a:p>
        </p:txBody>
      </p:sp>
    </p:spTree>
    <p:extLst>
      <p:ext uri="{BB962C8B-B14F-4D97-AF65-F5344CB8AC3E}">
        <p14:creationId xmlns:p14="http://schemas.microsoft.com/office/powerpoint/2010/main" val="4080721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20AD55E-E86D-409B-8A10-6A07BD2B1389}" type="slidenum">
              <a:rPr kumimoji="1" lang="ja-JP" altLang="en-US" smtClean="0"/>
              <a:t>17</a:t>
            </a:fld>
            <a:endParaRPr kumimoji="1" lang="ja-JP" altLang="en-US"/>
          </a:p>
        </p:txBody>
      </p:sp>
    </p:spTree>
    <p:extLst>
      <p:ext uri="{BB962C8B-B14F-4D97-AF65-F5344CB8AC3E}">
        <p14:creationId xmlns:p14="http://schemas.microsoft.com/office/powerpoint/2010/main" val="4163748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20AD55E-E86D-409B-8A10-6A07BD2B1389}" type="slidenum">
              <a:rPr kumimoji="1" lang="ja-JP" altLang="en-US" smtClean="0"/>
              <a:t>18</a:t>
            </a:fld>
            <a:endParaRPr kumimoji="1" lang="ja-JP" altLang="en-US"/>
          </a:p>
        </p:txBody>
      </p:sp>
    </p:spTree>
    <p:extLst>
      <p:ext uri="{BB962C8B-B14F-4D97-AF65-F5344CB8AC3E}">
        <p14:creationId xmlns:p14="http://schemas.microsoft.com/office/powerpoint/2010/main" val="629859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プーリング層は</a:t>
            </a:r>
            <a:r>
              <a:rPr kumimoji="1" lang="en-US" altLang="ja-JP" dirty="0"/>
              <a:t>, </a:t>
            </a:r>
            <a:r>
              <a:rPr kumimoji="1" lang="ja-JP" altLang="en-US" dirty="0"/>
              <a:t>それぞれがプール単位位置を中心とする</a:t>
            </a:r>
          </a:p>
        </p:txBody>
      </p:sp>
      <p:sp>
        <p:nvSpPr>
          <p:cNvPr id="4" name="スライド番号プレースホルダー 3"/>
          <p:cNvSpPr>
            <a:spLocks noGrp="1"/>
          </p:cNvSpPr>
          <p:nvPr>
            <p:ph type="sldNum" sz="quarter" idx="5"/>
          </p:nvPr>
        </p:nvSpPr>
        <p:spPr/>
        <p:txBody>
          <a:bodyPr/>
          <a:lstStyle/>
          <a:p>
            <a:fld id="{920AD55E-E86D-409B-8A10-6A07BD2B1389}" type="slidenum">
              <a:rPr kumimoji="1" lang="ja-JP" altLang="en-US" smtClean="0"/>
              <a:t>22</a:t>
            </a:fld>
            <a:endParaRPr kumimoji="1" lang="ja-JP" altLang="en-US"/>
          </a:p>
        </p:txBody>
      </p:sp>
    </p:spTree>
    <p:extLst>
      <p:ext uri="{BB962C8B-B14F-4D97-AF65-F5344CB8AC3E}">
        <p14:creationId xmlns:p14="http://schemas.microsoft.com/office/powerpoint/2010/main" val="3372394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プーリング層は</a:t>
            </a:r>
            <a:r>
              <a:rPr kumimoji="1" lang="en-US" altLang="ja-JP" dirty="0"/>
              <a:t>, </a:t>
            </a:r>
            <a:r>
              <a:rPr kumimoji="1" lang="ja-JP" altLang="en-US" dirty="0"/>
              <a:t>それぞれがプール単位位置を中心とする</a:t>
            </a:r>
          </a:p>
        </p:txBody>
      </p:sp>
      <p:sp>
        <p:nvSpPr>
          <p:cNvPr id="4" name="スライド番号プレースホルダー 3"/>
          <p:cNvSpPr>
            <a:spLocks noGrp="1"/>
          </p:cNvSpPr>
          <p:nvPr>
            <p:ph type="sldNum" sz="quarter" idx="5"/>
          </p:nvPr>
        </p:nvSpPr>
        <p:spPr/>
        <p:txBody>
          <a:bodyPr/>
          <a:lstStyle/>
          <a:p>
            <a:fld id="{920AD55E-E86D-409B-8A10-6A07BD2B1389}" type="slidenum">
              <a:rPr kumimoji="1" lang="ja-JP" altLang="en-US" smtClean="0"/>
              <a:t>23</a:t>
            </a:fld>
            <a:endParaRPr kumimoji="1" lang="ja-JP" altLang="en-US"/>
          </a:p>
        </p:txBody>
      </p:sp>
    </p:spTree>
    <p:extLst>
      <p:ext uri="{BB962C8B-B14F-4D97-AF65-F5344CB8AC3E}">
        <p14:creationId xmlns:p14="http://schemas.microsoft.com/office/powerpoint/2010/main" val="2063977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プーリング層は</a:t>
            </a:r>
            <a:r>
              <a:rPr kumimoji="1" lang="en-US" altLang="ja-JP" dirty="0"/>
              <a:t>, </a:t>
            </a:r>
            <a:r>
              <a:rPr kumimoji="1" lang="ja-JP" altLang="en-US" dirty="0"/>
              <a:t>それぞれがプール単位位置を中心とする</a:t>
            </a:r>
          </a:p>
        </p:txBody>
      </p:sp>
      <p:sp>
        <p:nvSpPr>
          <p:cNvPr id="4" name="スライド番号プレースホルダー 3"/>
          <p:cNvSpPr>
            <a:spLocks noGrp="1"/>
          </p:cNvSpPr>
          <p:nvPr>
            <p:ph type="sldNum" sz="quarter" idx="5"/>
          </p:nvPr>
        </p:nvSpPr>
        <p:spPr/>
        <p:txBody>
          <a:bodyPr/>
          <a:lstStyle/>
          <a:p>
            <a:fld id="{920AD55E-E86D-409B-8A10-6A07BD2B1389}" type="slidenum">
              <a:rPr kumimoji="1" lang="ja-JP" altLang="en-US" smtClean="0"/>
              <a:t>25</a:t>
            </a:fld>
            <a:endParaRPr kumimoji="1" lang="ja-JP" altLang="en-US"/>
          </a:p>
        </p:txBody>
      </p:sp>
    </p:spTree>
    <p:extLst>
      <p:ext uri="{BB962C8B-B14F-4D97-AF65-F5344CB8AC3E}">
        <p14:creationId xmlns:p14="http://schemas.microsoft.com/office/powerpoint/2010/main" val="2214823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これまで</a:t>
            </a:r>
            <a:r>
              <a:rPr kumimoji="1" lang="en-US" altLang="ja-JP" dirty="0"/>
              <a:t>, </a:t>
            </a:r>
            <a:r>
              <a:rPr kumimoji="1" lang="ja-JP" altLang="en-US" dirty="0"/>
              <a:t>永田研究室では</a:t>
            </a:r>
            <a:r>
              <a:rPr kumimoji="1" lang="en-US" altLang="ja-JP" dirty="0"/>
              <a:t>, </a:t>
            </a:r>
            <a:r>
              <a:rPr kumimoji="1" lang="ja-JP" altLang="en-US" dirty="0"/>
              <a:t>図のように製品が何らかの原因により金型空間内機械内に取り残されている場合</a:t>
            </a:r>
            <a:r>
              <a:rPr kumimoji="1" lang="en-US" altLang="ja-JP" dirty="0"/>
              <a:t>, </a:t>
            </a:r>
            <a:r>
              <a:rPr kumimoji="1" lang="ja-JP" altLang="en-US" dirty="0"/>
              <a:t>それをカメラで検知し</a:t>
            </a:r>
            <a:r>
              <a:rPr kumimoji="1" lang="en-US" altLang="ja-JP" dirty="0"/>
              <a:t>, </a:t>
            </a:r>
            <a:r>
              <a:rPr kumimoji="1" lang="ja-JP" altLang="en-US" dirty="0"/>
              <a:t>アラームを発するといったシステムを開発していた</a:t>
            </a:r>
            <a:r>
              <a:rPr kumimoji="1" lang="en-US" altLang="ja-JP" dirty="0"/>
              <a:t>.</a:t>
            </a:r>
          </a:p>
          <a:p>
            <a:r>
              <a:rPr kumimoji="1" lang="ja-JP" altLang="en-US" dirty="0"/>
              <a:t>そこで</a:t>
            </a:r>
            <a:r>
              <a:rPr kumimoji="1" lang="en-US" altLang="ja-JP" dirty="0"/>
              <a:t>, </a:t>
            </a:r>
            <a:r>
              <a:rPr kumimoji="1" lang="ja-JP" altLang="en-US" dirty="0"/>
              <a:t>次の目標としてカメラを用いて機械内に取り残された製品を認識し</a:t>
            </a:r>
            <a:r>
              <a:rPr kumimoji="1" lang="en-US" altLang="ja-JP" dirty="0"/>
              <a:t>, </a:t>
            </a:r>
            <a:r>
              <a:rPr kumimoji="1" lang="ja-JP" altLang="en-US" dirty="0"/>
              <a:t>ロボットアームで撤去するシステムの完成を目指し</a:t>
            </a:r>
            <a:r>
              <a:rPr kumimoji="1" lang="en-US" altLang="ja-JP" dirty="0"/>
              <a:t>, </a:t>
            </a:r>
            <a:r>
              <a:rPr kumimoji="1" lang="ja-JP" altLang="en-US" dirty="0"/>
              <a:t>現在開発に取り組んでいる</a:t>
            </a:r>
            <a:r>
              <a:rPr kumimoji="1" lang="en-US" altLang="ja-JP" dirty="0"/>
              <a:t>.</a:t>
            </a:r>
          </a:p>
          <a:p>
            <a:endParaRPr kumimoji="1" lang="en-US" altLang="ja-JP" dirty="0"/>
          </a:p>
          <a:p>
            <a:r>
              <a:rPr kumimoji="1" lang="ja-JP" altLang="en-US" dirty="0"/>
              <a:t>今回は</a:t>
            </a:r>
            <a:r>
              <a:rPr kumimoji="1" lang="en-US" altLang="ja-JP" dirty="0"/>
              <a:t>, </a:t>
            </a:r>
            <a:r>
              <a:rPr kumimoji="1" lang="ja-JP" altLang="en-US" dirty="0"/>
              <a:t>その過程で作成した</a:t>
            </a:r>
            <a:r>
              <a:rPr kumimoji="1" lang="en-US" altLang="ja-JP" dirty="0"/>
              <a:t>, </a:t>
            </a:r>
            <a:r>
              <a:rPr kumimoji="1" lang="ja-JP" altLang="en-US" dirty="0"/>
              <a:t>開けた空間において特定のワークを撤去するシステムについて説明する</a:t>
            </a:r>
            <a:r>
              <a:rPr kumimoji="1" lang="en-US" altLang="ja-JP" dirty="0"/>
              <a:t>. </a:t>
            </a:r>
          </a:p>
        </p:txBody>
      </p:sp>
      <p:sp>
        <p:nvSpPr>
          <p:cNvPr id="4" name="スライド番号プレースホルダー 3"/>
          <p:cNvSpPr>
            <a:spLocks noGrp="1"/>
          </p:cNvSpPr>
          <p:nvPr>
            <p:ph type="sldNum" sz="quarter" idx="5"/>
          </p:nvPr>
        </p:nvSpPr>
        <p:spPr/>
        <p:txBody>
          <a:bodyPr/>
          <a:lstStyle/>
          <a:p>
            <a:fld id="{920AD55E-E86D-409B-8A10-6A07BD2B1389}" type="slidenum">
              <a:rPr kumimoji="1" lang="ja-JP" altLang="en-US" smtClean="0"/>
              <a:t>3</a:t>
            </a:fld>
            <a:endParaRPr kumimoji="1" lang="ja-JP" altLang="en-US"/>
          </a:p>
        </p:txBody>
      </p:sp>
    </p:spTree>
    <p:extLst>
      <p:ext uri="{BB962C8B-B14F-4D97-AF65-F5344CB8AC3E}">
        <p14:creationId xmlns:p14="http://schemas.microsoft.com/office/powerpoint/2010/main" val="519905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a:t>
            </a:r>
            <a:r>
              <a:rPr kumimoji="1" lang="en-US" altLang="ja-JP" dirty="0"/>
              <a:t>, </a:t>
            </a:r>
            <a:r>
              <a:rPr kumimoji="1" lang="ja-JP" altLang="en-US" dirty="0"/>
              <a:t>目標とするピック＆プレースの流れについて説明します</a:t>
            </a:r>
            <a:r>
              <a:rPr kumimoji="1" lang="en-US" altLang="ja-JP" dirty="0"/>
              <a:t>.</a:t>
            </a:r>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このシステムは</a:t>
            </a:r>
            <a:r>
              <a:rPr kumimoji="1" lang="en-US" altLang="ja-JP" dirty="0"/>
              <a:t>,</a:t>
            </a:r>
            <a:r>
              <a:rPr kumimoji="1" lang="ja-JP" altLang="en-US" dirty="0"/>
              <a:t>まずカメラによりワークを撮影し</a:t>
            </a:r>
            <a:r>
              <a:rPr kumimoji="1" lang="en-US" altLang="ja-JP" dirty="0"/>
              <a:t>, </a:t>
            </a:r>
            <a:r>
              <a:rPr kumimoji="1" lang="ja-JP" altLang="en-US" dirty="0"/>
              <a:t>画像座標系上での対象物の重心位置と姿勢を推定する</a:t>
            </a:r>
            <a:r>
              <a:rPr kumimoji="1" lang="en-US" altLang="ja-JP" dirty="0"/>
              <a:t>.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次に推定した対象物の重心位置上までグリッパを移動させるために</a:t>
            </a:r>
            <a:r>
              <a:rPr kumimoji="1" lang="en-US" altLang="ja-JP" dirty="0"/>
              <a:t>, </a:t>
            </a:r>
            <a:r>
              <a:rPr kumimoji="1" lang="ja-JP" altLang="en-US" dirty="0"/>
              <a:t>先ほど計算した対象物の重心位置をロボット座標系に変換する</a:t>
            </a:r>
            <a:r>
              <a:rPr kumimoji="1" lang="en-US" altLang="ja-JP" dirty="0"/>
              <a:t>.</a:t>
            </a:r>
          </a:p>
          <a:p>
            <a:endParaRPr kumimoji="1" lang="en-US" altLang="ja-JP" dirty="0"/>
          </a:p>
          <a:p>
            <a:endParaRPr kumimoji="1" lang="en-US" altLang="ja-JP" dirty="0"/>
          </a:p>
          <a:p>
            <a:r>
              <a:rPr kumimoji="1" lang="ja-JP" altLang="en-US" dirty="0"/>
              <a:t>現在開発しているシステムは</a:t>
            </a:r>
            <a:r>
              <a:rPr kumimoji="1" lang="en-US" altLang="ja-JP" dirty="0"/>
              <a:t>, </a:t>
            </a:r>
            <a:r>
              <a:rPr kumimoji="1" lang="ja-JP" altLang="en-US" dirty="0"/>
              <a:t>次に最後に</a:t>
            </a:r>
            <a:r>
              <a:rPr kumimoji="1" lang="en-US" altLang="ja-JP" dirty="0"/>
              <a:t>, AI</a:t>
            </a:r>
            <a:r>
              <a:rPr kumimoji="1" lang="ja-JP" altLang="en-US" dirty="0"/>
              <a:t>により推定された対象物の姿勢情報にもとづき</a:t>
            </a:r>
            <a:r>
              <a:rPr kumimoji="1" lang="en-US" altLang="ja-JP" dirty="0"/>
              <a:t>, </a:t>
            </a:r>
            <a:r>
              <a:rPr kumimoji="1" lang="ja-JP" altLang="en-US" dirty="0"/>
              <a:t>グリッパにてワークを把持し移動する</a:t>
            </a:r>
            <a:r>
              <a:rPr kumimoji="1" lang="en-US" altLang="ja-JP" dirty="0"/>
              <a:t>.</a:t>
            </a:r>
          </a:p>
        </p:txBody>
      </p:sp>
      <p:sp>
        <p:nvSpPr>
          <p:cNvPr id="4" name="スライド番号プレースホルダー 3"/>
          <p:cNvSpPr>
            <a:spLocks noGrp="1"/>
          </p:cNvSpPr>
          <p:nvPr>
            <p:ph type="sldNum" sz="quarter" idx="5"/>
          </p:nvPr>
        </p:nvSpPr>
        <p:spPr/>
        <p:txBody>
          <a:bodyPr/>
          <a:lstStyle/>
          <a:p>
            <a:fld id="{920AD55E-E86D-409B-8A10-6A07BD2B1389}" type="slidenum">
              <a:rPr kumimoji="1" lang="ja-JP" altLang="en-US" smtClean="0"/>
              <a:t>4</a:t>
            </a:fld>
            <a:endParaRPr kumimoji="1" lang="ja-JP" altLang="en-US"/>
          </a:p>
        </p:txBody>
      </p:sp>
    </p:spTree>
    <p:extLst>
      <p:ext uri="{BB962C8B-B14F-4D97-AF65-F5344CB8AC3E}">
        <p14:creationId xmlns:p14="http://schemas.microsoft.com/office/powerpoint/2010/main" val="25295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a:t>
            </a:r>
            <a:r>
              <a:rPr kumimoji="1" lang="en-US" altLang="ja-JP" dirty="0"/>
              <a:t>, </a:t>
            </a:r>
            <a:r>
              <a:rPr kumimoji="1" lang="ja-JP" altLang="en-US" dirty="0"/>
              <a:t>なぜ対象物の姿勢推定が必要なのかについて次に説明します</a:t>
            </a:r>
            <a:r>
              <a:rPr kumimoji="1" lang="en-US" altLang="ja-JP" dirty="0"/>
              <a:t>. </a:t>
            </a:r>
          </a:p>
          <a:p>
            <a:r>
              <a:rPr kumimoji="1" lang="ja-JP" altLang="en-US" dirty="0"/>
              <a:t>今回実験でロボットアーム先端に装着したグリッパｰは</a:t>
            </a:r>
            <a:r>
              <a:rPr kumimoji="1" lang="en-US" altLang="ja-JP" dirty="0"/>
              <a:t>, </a:t>
            </a:r>
            <a:r>
              <a:rPr kumimoji="1" lang="ja-JP" altLang="en-US" dirty="0"/>
              <a:t>ワークの姿勢により把持の成否が大きく左右される</a:t>
            </a:r>
            <a:r>
              <a:rPr kumimoji="1" lang="en-US" altLang="ja-JP" dirty="0"/>
              <a:t>.</a:t>
            </a:r>
          </a:p>
          <a:p>
            <a:r>
              <a:rPr kumimoji="1" lang="ja-JP" altLang="en-US" dirty="0"/>
              <a:t>そのためワークの姿勢情報を何らかの方法で推定する必要があった</a:t>
            </a:r>
            <a:r>
              <a:rPr kumimoji="1" lang="en-US" altLang="ja-JP" dirty="0"/>
              <a:t>.</a:t>
            </a:r>
          </a:p>
        </p:txBody>
      </p:sp>
      <p:sp>
        <p:nvSpPr>
          <p:cNvPr id="4" name="スライド番号プレースホルダー 3"/>
          <p:cNvSpPr>
            <a:spLocks noGrp="1"/>
          </p:cNvSpPr>
          <p:nvPr>
            <p:ph type="sldNum" sz="quarter" idx="5"/>
          </p:nvPr>
        </p:nvSpPr>
        <p:spPr/>
        <p:txBody>
          <a:bodyPr/>
          <a:lstStyle/>
          <a:p>
            <a:fld id="{920AD55E-E86D-409B-8A10-6A07BD2B1389}" type="slidenum">
              <a:rPr kumimoji="1" lang="ja-JP" altLang="en-US" smtClean="0"/>
              <a:t>5</a:t>
            </a:fld>
            <a:endParaRPr kumimoji="1" lang="ja-JP" altLang="en-US"/>
          </a:p>
        </p:txBody>
      </p:sp>
    </p:spTree>
    <p:extLst>
      <p:ext uri="{BB962C8B-B14F-4D97-AF65-F5344CB8AC3E}">
        <p14:creationId xmlns:p14="http://schemas.microsoft.com/office/powerpoint/2010/main" val="1456730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そこで</a:t>
            </a:r>
            <a:r>
              <a:rPr kumimoji="1" lang="en-US" altLang="ja-JP" dirty="0"/>
              <a:t>, </a:t>
            </a:r>
            <a:r>
              <a:rPr kumimoji="1" lang="ja-JP" altLang="en-US" dirty="0"/>
              <a:t>画像認識に特化した</a:t>
            </a:r>
            <a:r>
              <a:rPr kumimoji="1" lang="en-US" altLang="ja-JP" dirty="0"/>
              <a:t>AI</a:t>
            </a:r>
            <a:r>
              <a:rPr kumimoji="1" lang="ja-JP" altLang="en-US" dirty="0"/>
              <a:t>技術ひとつである畳み込みニューラルネットワークを応用し</a:t>
            </a:r>
            <a:r>
              <a:rPr kumimoji="1" lang="en-US" altLang="ja-JP" dirty="0"/>
              <a:t>, </a:t>
            </a:r>
            <a:r>
              <a:rPr kumimoji="1" lang="ja-JP" altLang="en-US" dirty="0"/>
              <a:t>カメラから取得画像データをもとに</a:t>
            </a:r>
            <a:r>
              <a:rPr kumimoji="1" lang="en-US" altLang="ja-JP" dirty="0"/>
              <a:t>, </a:t>
            </a:r>
            <a:r>
              <a:rPr kumimoji="1" lang="ja-JP" altLang="en-US" dirty="0"/>
              <a:t>対象物の角度推定を行おうと考えました</a:t>
            </a:r>
            <a:r>
              <a:rPr kumimoji="1" lang="en-US" altLang="ja-JP" dirty="0"/>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CNN</a:t>
            </a:r>
            <a:r>
              <a:rPr kumimoji="1" lang="ja-JP" altLang="en-US" dirty="0"/>
              <a:t>について簡単に説明しますと</a:t>
            </a:r>
            <a:r>
              <a:rPr kumimoji="1" lang="en-US" altLang="ja-JP" dirty="0"/>
              <a:t>, </a:t>
            </a:r>
            <a:r>
              <a:rPr kumimoji="1" lang="ja-JP" altLang="en-US" sz="1200" dirty="0"/>
              <a:t>画像認識に特化した</a:t>
            </a:r>
            <a:r>
              <a:rPr kumimoji="1" lang="en-US" altLang="ja-JP" sz="1200" dirty="0"/>
              <a:t>AI</a:t>
            </a:r>
            <a:r>
              <a:rPr kumimoji="1" lang="ja-JP" altLang="en-US" sz="1200" dirty="0"/>
              <a:t>技術の一つ</a:t>
            </a:r>
            <a:r>
              <a:rPr kumimoji="1" lang="en-US" altLang="ja-JP" sz="1200" dirty="0"/>
              <a:t>, </a:t>
            </a:r>
            <a:r>
              <a:rPr kumimoji="1" lang="ja-JP" altLang="en-US" dirty="0"/>
              <a:t>画像が持つ縦横チャネルの</a:t>
            </a:r>
            <a:r>
              <a:rPr kumimoji="1" lang="en-US" altLang="ja-JP" dirty="0"/>
              <a:t>3</a:t>
            </a:r>
            <a:r>
              <a:rPr kumimoji="1" lang="ja-JP" altLang="en-US" dirty="0"/>
              <a:t>次元形状を無視せず学習を行える</a:t>
            </a:r>
            <a:r>
              <a:rPr kumimoji="1" lang="en-US" altLang="ja-JP" dirty="0"/>
              <a:t>Neural Network.</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今回は</a:t>
            </a:r>
            <a:r>
              <a:rPr kumimoji="1" lang="en-US" altLang="ja-JP" dirty="0"/>
              <a:t>, </a:t>
            </a:r>
            <a:r>
              <a:rPr kumimoji="1" lang="ja-JP" altLang="en-US" dirty="0"/>
              <a:t>いくつかある</a:t>
            </a:r>
            <a:r>
              <a:rPr kumimoji="1" lang="en-US" altLang="ja-JP" dirty="0"/>
              <a:t>CNN</a:t>
            </a:r>
            <a:r>
              <a:rPr kumimoji="1" lang="ja-JP" altLang="en-US" dirty="0"/>
              <a:t>モデルの中でも</a:t>
            </a:r>
            <a:r>
              <a:rPr kumimoji="1" lang="en-US" altLang="ja-JP" dirty="0"/>
              <a:t>, </a:t>
            </a:r>
            <a:r>
              <a:rPr kumimoji="1" lang="en-US" altLang="ja-JP" dirty="0" err="1"/>
              <a:t>AlexnNet</a:t>
            </a:r>
            <a:r>
              <a:rPr kumimoji="1" lang="ja-JP" altLang="en-US" dirty="0"/>
              <a:t>という</a:t>
            </a:r>
            <a:r>
              <a:rPr kumimoji="1" lang="en-US" altLang="ja-JP" dirty="0"/>
              <a:t>CNN</a:t>
            </a:r>
            <a:r>
              <a:rPr kumimoji="1" lang="ja-JP" altLang="en-US" dirty="0"/>
              <a:t>モデルを使用します</a:t>
            </a:r>
            <a:r>
              <a:rPr kumimoji="1" lang="en-US" altLang="ja-JP" dirty="0"/>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このモデルは</a:t>
            </a:r>
            <a:r>
              <a:rPr kumimoji="1" lang="en-US" altLang="ja-JP" baseline="0" dirty="0"/>
              <a:t>, </a:t>
            </a:r>
            <a:r>
              <a:rPr kumimoji="1" lang="en-US" altLang="ja-JP" sz="1200" dirty="0"/>
              <a:t>ImageNet Large Scale Visual Recognition Challenge 2012</a:t>
            </a:r>
            <a:r>
              <a:rPr kumimoji="1" lang="ja-JP" altLang="en-US" dirty="0"/>
              <a:t>においてトップの成績を残した実績があり</a:t>
            </a:r>
            <a:r>
              <a:rPr kumimoji="1" lang="en-US" altLang="ja-JP" dirty="0"/>
              <a:t>,</a:t>
            </a:r>
            <a:r>
              <a:rPr kumimoji="1" lang="en-US" altLang="ja-JP" baseline="0" dirty="0"/>
              <a:t> </a:t>
            </a:r>
            <a:r>
              <a:rPr kumimoji="1" lang="ja-JP" altLang="en-US" baseline="0" dirty="0"/>
              <a:t>現在のディープラーニングブームの火付け役になったモデルとしても有名です</a:t>
            </a:r>
            <a:r>
              <a:rPr kumimoji="1" lang="en-US" altLang="ja-JP" baseline="0" dirty="0"/>
              <a:t>.</a:t>
            </a: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AlexNet</a:t>
            </a:r>
            <a:r>
              <a:rPr kumimoji="1" lang="ja-JP" altLang="en-US" dirty="0"/>
              <a:t>は</a:t>
            </a:r>
            <a:r>
              <a:rPr kumimoji="1" lang="en-US" altLang="ja-JP" dirty="0"/>
              <a:t>, </a:t>
            </a:r>
            <a:r>
              <a:rPr kumimoji="1" lang="ja-JP" altLang="en-US" dirty="0"/>
              <a:t>鳥や飛行機</a:t>
            </a:r>
            <a:r>
              <a:rPr kumimoji="1" lang="en-US" altLang="ja-JP" dirty="0"/>
              <a:t>, </a:t>
            </a:r>
            <a:r>
              <a:rPr kumimoji="1" lang="ja-JP" altLang="en-US" dirty="0"/>
              <a:t>犬や車など</a:t>
            </a:r>
            <a:r>
              <a:rPr kumimoji="1" lang="en-US" altLang="ja-JP" dirty="0"/>
              <a:t>1000</a:t>
            </a:r>
            <a:r>
              <a:rPr kumimoji="1" lang="ja-JP" altLang="en-US" dirty="0"/>
              <a:t>カテゴリ</a:t>
            </a:r>
            <a:r>
              <a:rPr kumimoji="1" lang="en-US" altLang="ja-JP" dirty="0"/>
              <a:t>, </a:t>
            </a:r>
            <a:r>
              <a:rPr kumimoji="1" lang="ja-JP" altLang="en-US" dirty="0"/>
              <a:t>画像総数約</a:t>
            </a:r>
            <a:r>
              <a:rPr kumimoji="1" lang="en-US" altLang="ja-JP" dirty="0"/>
              <a:t>120</a:t>
            </a:r>
            <a:r>
              <a:rPr kumimoji="1" lang="ja-JP" altLang="en-US" dirty="0"/>
              <a:t>万枚で事前に訓練された</a:t>
            </a:r>
            <a:r>
              <a:rPr kumimoji="1" lang="en-US" altLang="ja-JP" dirty="0"/>
              <a:t>CNN</a:t>
            </a:r>
            <a:r>
              <a:rPr kumimoji="1" lang="ja-JP" altLang="en-US" dirty="0"/>
              <a:t>モデルで</a:t>
            </a:r>
            <a:r>
              <a:rPr kumimoji="1" lang="en-US" altLang="ja-JP" dirty="0"/>
              <a:t>, </a:t>
            </a:r>
            <a:r>
              <a:rPr kumimoji="1" lang="ja-JP" altLang="en-US" dirty="0"/>
              <a:t>画像の特徴抽出に優れています</a:t>
            </a:r>
            <a:r>
              <a:rPr kumimoji="1" lang="en-US" altLang="ja-JP" dirty="0"/>
              <a: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920AD55E-E86D-409B-8A10-6A07BD2B1389}" type="slidenum">
              <a:rPr kumimoji="1" lang="ja-JP" altLang="en-US" smtClean="0"/>
              <a:t>6</a:t>
            </a:fld>
            <a:endParaRPr kumimoji="1" lang="ja-JP" altLang="en-US"/>
          </a:p>
        </p:txBody>
      </p:sp>
    </p:spTree>
    <p:extLst>
      <p:ext uri="{BB962C8B-B14F-4D97-AF65-F5344CB8AC3E}">
        <p14:creationId xmlns:p14="http://schemas.microsoft.com/office/powerpoint/2010/main" val="827020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AlexNet</a:t>
            </a:r>
            <a:r>
              <a:rPr kumimoji="1" lang="ja-JP" altLang="en-US" dirty="0" err="1"/>
              <a:t>のような</a:t>
            </a:r>
            <a:r>
              <a:rPr kumimoji="1" lang="ja-JP" altLang="en-US" dirty="0"/>
              <a:t>深層構造を持つニューラルネットワークが優れた特徴抽出能力を獲得するためには</a:t>
            </a:r>
            <a:r>
              <a:rPr kumimoji="1" lang="en-US" altLang="ja-JP" dirty="0"/>
              <a:t>, </a:t>
            </a:r>
            <a:r>
              <a:rPr kumimoji="1" lang="ja-JP" altLang="en-US" dirty="0"/>
              <a:t>訓練画像総数が</a:t>
            </a:r>
            <a:r>
              <a:rPr kumimoji="1" lang="en-US" altLang="ja-JP" dirty="0"/>
              <a:t>100</a:t>
            </a:r>
            <a:r>
              <a:rPr kumimoji="1" lang="ja-JP" altLang="en-US" dirty="0"/>
              <a:t>万枚を超える大規模なデータセットが必要であり</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そのようなデータセットは作成コストが高いだけでなく</a:t>
            </a:r>
            <a:r>
              <a:rPr kumimoji="1" lang="en-US" altLang="ja-JP" dirty="0"/>
              <a:t>, </a:t>
            </a:r>
            <a:r>
              <a:rPr kumimoji="1" lang="ja-JP" altLang="en-US" dirty="0"/>
              <a:t>学習に膨大な時間を要するといった問題があります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そこで転移学習という手法が注目を集めています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転移学習とは</a:t>
            </a:r>
            <a:r>
              <a:rPr kumimoji="1" lang="en-US" altLang="ja-JP" dirty="0"/>
              <a:t>, </a:t>
            </a:r>
            <a:r>
              <a:rPr kumimoji="1" lang="ja-JP" altLang="en-US" dirty="0"/>
              <a:t>大規模データセットで事前に学習した既存の</a:t>
            </a:r>
            <a:r>
              <a:rPr kumimoji="1" lang="en-US" altLang="ja-JP" dirty="0"/>
              <a:t>CNN</a:t>
            </a:r>
            <a:r>
              <a:rPr kumimoji="1" lang="ja-JP" altLang="en-US" dirty="0"/>
              <a:t>モデルをもとに</a:t>
            </a:r>
            <a:r>
              <a:rPr kumimoji="1" lang="en-US" altLang="ja-JP" dirty="0"/>
              <a:t>, </a:t>
            </a:r>
            <a:r>
              <a:rPr kumimoji="1" lang="ja-JP" altLang="en-US" dirty="0"/>
              <a:t>ある領域に特化したモデルを構築する手法で</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学習時間の短縮やデータ数が少ない場合でも効果的な</a:t>
            </a:r>
            <a:r>
              <a:rPr kumimoji="1" lang="en-US" altLang="ja-JP" dirty="0"/>
              <a:t>CNN</a:t>
            </a:r>
            <a:r>
              <a:rPr kumimoji="1" lang="ja-JP" altLang="en-US" dirty="0"/>
              <a:t>モデルを作成できるといった特徴があります</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今回の実験では</a:t>
            </a:r>
            <a:r>
              <a:rPr kumimoji="1" lang="en-US" altLang="ja-JP" dirty="0"/>
              <a:t>, </a:t>
            </a:r>
            <a:r>
              <a:rPr kumimoji="1" lang="en-US" altLang="ja-JP" dirty="0" err="1"/>
              <a:t>AlexNet</a:t>
            </a:r>
            <a:r>
              <a:rPr kumimoji="1" lang="ja-JP" altLang="en-US" dirty="0"/>
              <a:t>の全結合層部分だけを未学習のものに置き換え</a:t>
            </a:r>
            <a:r>
              <a:rPr kumimoji="1" lang="en-US" altLang="ja-JP" dirty="0"/>
              <a:t>, </a:t>
            </a:r>
            <a:r>
              <a:rPr kumimoji="1" lang="ja-JP" altLang="en-US" dirty="0"/>
              <a:t>追加学習を行うことで</a:t>
            </a:r>
            <a:r>
              <a:rPr kumimoji="1" lang="en-US" altLang="ja-JP" dirty="0"/>
              <a:t>, </a:t>
            </a:r>
            <a:r>
              <a:rPr kumimoji="1" lang="en-US" altLang="ja-JP" dirty="0" err="1"/>
              <a:t>AlexNet</a:t>
            </a:r>
            <a:r>
              <a:rPr kumimoji="1" lang="ja-JP" altLang="en-US" dirty="0"/>
              <a:t>が事前学習で獲得した優れた特徴抽出能力を残したまま</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姿勢推定に特化した</a:t>
            </a:r>
            <a:r>
              <a:rPr kumimoji="1" lang="en-US" altLang="ja-JP" dirty="0"/>
              <a:t>Neural Net</a:t>
            </a:r>
            <a:r>
              <a:rPr kumimoji="1" lang="ja-JP" altLang="en-US" dirty="0"/>
              <a:t>を構築しました</a:t>
            </a:r>
            <a:r>
              <a:rPr kumimoji="1"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920AD55E-E86D-409B-8A10-6A07BD2B1389}" type="slidenum">
              <a:rPr kumimoji="1" lang="ja-JP" altLang="en-US" smtClean="0"/>
              <a:t>7</a:t>
            </a:fld>
            <a:endParaRPr kumimoji="1" lang="ja-JP" altLang="en-US"/>
          </a:p>
        </p:txBody>
      </p:sp>
    </p:spTree>
    <p:extLst>
      <p:ext uri="{BB962C8B-B14F-4D97-AF65-F5344CB8AC3E}">
        <p14:creationId xmlns:p14="http://schemas.microsoft.com/office/powerpoint/2010/main" val="158173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こちらが今回</a:t>
            </a:r>
            <a:r>
              <a:rPr kumimoji="1" lang="en-US" altLang="ja-JP" dirty="0"/>
              <a:t>, </a:t>
            </a:r>
            <a:r>
              <a:rPr kumimoji="1" lang="ja-JP" altLang="en-US" dirty="0"/>
              <a:t>追加学習に使用したデータセットになります</a:t>
            </a:r>
            <a:r>
              <a:rPr kumimoji="1" lang="en-US" altLang="ja-JP" dirty="0"/>
              <a:t>.</a:t>
            </a:r>
          </a:p>
          <a:p>
            <a:endParaRPr kumimoji="1" lang="en-US" altLang="ja-JP" dirty="0"/>
          </a:p>
          <a:p>
            <a:r>
              <a:rPr kumimoji="1" lang="ja-JP" altLang="en-US" dirty="0"/>
              <a:t>今回</a:t>
            </a:r>
            <a:r>
              <a:rPr kumimoji="1" lang="en-US" altLang="ja-JP" dirty="0"/>
              <a:t>, </a:t>
            </a:r>
            <a:r>
              <a:rPr kumimoji="1" lang="ja-JP" altLang="en-US" dirty="0"/>
              <a:t>訓練・検証画像は</a:t>
            </a:r>
            <a:r>
              <a:rPr kumimoji="1" lang="en-US" altLang="ja-JP" dirty="0"/>
              <a:t>, 0~175°</a:t>
            </a:r>
            <a:r>
              <a:rPr kumimoji="1" lang="ja-JP" altLang="en-US" dirty="0"/>
              <a:t>ごとの</a:t>
            </a:r>
            <a:r>
              <a:rPr kumimoji="1" lang="en-US" altLang="ja-JP" dirty="0"/>
              <a:t>36</a:t>
            </a:r>
            <a:r>
              <a:rPr kumimoji="1" lang="ja-JP" altLang="en-US" dirty="0"/>
              <a:t>カテゴリ存在し</a:t>
            </a:r>
            <a:r>
              <a:rPr kumimoji="1" lang="en-US" altLang="ja-JP" dirty="0"/>
              <a:t>, 1</a:t>
            </a:r>
            <a:r>
              <a:rPr kumimoji="1" lang="ja-JP" altLang="en-US" dirty="0"/>
              <a:t>カテゴリあたり</a:t>
            </a:r>
            <a:r>
              <a:rPr kumimoji="1" lang="en-US" altLang="ja-JP" dirty="0"/>
              <a:t>400</a:t>
            </a:r>
            <a:r>
              <a:rPr kumimoji="1" lang="ja-JP" altLang="en-US" dirty="0"/>
              <a:t>枚程度画像を用意しました</a:t>
            </a:r>
            <a:r>
              <a:rPr kumimoji="1" lang="en-US" altLang="ja-JP" dirty="0"/>
              <a:t>.</a:t>
            </a:r>
          </a:p>
          <a:p>
            <a:r>
              <a:rPr kumimoji="1" lang="ja-JP" altLang="en-US" dirty="0"/>
              <a:t>画像を用意する段階では</a:t>
            </a:r>
            <a:r>
              <a:rPr kumimoji="1" lang="en-US" altLang="ja-JP" dirty="0"/>
              <a:t>, </a:t>
            </a:r>
            <a:r>
              <a:rPr kumimoji="1" lang="ja-JP" altLang="en-US" dirty="0"/>
              <a:t>図のようなオリジナル画像に対して</a:t>
            </a:r>
            <a:r>
              <a:rPr kumimoji="1" lang="en-US" altLang="ja-JP" dirty="0"/>
              <a:t>, </a:t>
            </a:r>
            <a:r>
              <a:rPr kumimoji="1" lang="ja-JP" altLang="en-US" dirty="0"/>
              <a:t>多少の明るさ</a:t>
            </a:r>
            <a:r>
              <a:rPr kumimoji="1" lang="en-US" altLang="ja-JP" dirty="0"/>
              <a:t>, </a:t>
            </a:r>
            <a:r>
              <a:rPr kumimoji="1" lang="ja-JP" altLang="en-US" dirty="0"/>
              <a:t>および大きさ変更</a:t>
            </a:r>
            <a:r>
              <a:rPr kumimoji="1" lang="en-US" altLang="ja-JP" dirty="0"/>
              <a:t>,</a:t>
            </a:r>
            <a:r>
              <a:rPr kumimoji="1" lang="en-US" altLang="ja-JP" baseline="0" dirty="0"/>
              <a:t> +-1°</a:t>
            </a:r>
            <a:r>
              <a:rPr kumimoji="1" lang="ja-JP" altLang="en-US" baseline="0" dirty="0"/>
              <a:t>の角度変更を行い</a:t>
            </a:r>
            <a:r>
              <a:rPr kumimoji="1" lang="en-US" altLang="ja-JP" baseline="0" dirty="0"/>
              <a:t>, </a:t>
            </a:r>
            <a:r>
              <a:rPr kumimoji="1" lang="ja-JP" altLang="en-US" baseline="0" dirty="0"/>
              <a:t>データ数を増やしました</a:t>
            </a:r>
            <a:r>
              <a:rPr kumimoji="1" lang="en-US" altLang="ja-JP" baseline="0" dirty="0"/>
              <a:t>.</a:t>
            </a:r>
          </a:p>
          <a:p>
            <a:endParaRPr kumimoji="1" lang="en-US" altLang="ja-JP" baseline="0" dirty="0"/>
          </a:p>
          <a:p>
            <a:r>
              <a:rPr kumimoji="1" lang="ja-JP" altLang="en-US" baseline="0" dirty="0"/>
              <a:t>また</a:t>
            </a:r>
            <a:r>
              <a:rPr kumimoji="1" lang="en-US" altLang="ja-JP" baseline="0" dirty="0"/>
              <a:t>, </a:t>
            </a:r>
            <a:r>
              <a:rPr kumimoji="1" lang="ja-JP" altLang="en-US" baseline="0" dirty="0"/>
              <a:t>テスト画像はインターネットからダウンロードした画像に対し</a:t>
            </a:r>
            <a:r>
              <a:rPr kumimoji="1" lang="en-US" altLang="ja-JP" baseline="0" dirty="0"/>
              <a:t>, </a:t>
            </a:r>
            <a:r>
              <a:rPr kumimoji="1" lang="ja-JP" altLang="en-US" baseline="0" dirty="0"/>
              <a:t>角度変更を加え</a:t>
            </a:r>
            <a:r>
              <a:rPr kumimoji="1" lang="en-US" altLang="ja-JP" baseline="0" dirty="0"/>
              <a:t>, 36</a:t>
            </a:r>
            <a:r>
              <a:rPr kumimoji="1" lang="ja-JP" altLang="en-US" baseline="0" dirty="0"/>
              <a:t>カテゴリに増やしたものを使用しました</a:t>
            </a:r>
            <a:r>
              <a:rPr kumimoji="1" lang="en-US" altLang="ja-JP" baseline="0" dirty="0"/>
              <a:t>.</a:t>
            </a:r>
          </a:p>
          <a:p>
            <a:endParaRPr kumimoji="1" lang="en-US" altLang="ja-JP" dirty="0"/>
          </a:p>
          <a:p>
            <a:r>
              <a:rPr kumimoji="1" lang="en-US" altLang="ja-JP" dirty="0"/>
              <a:t>Neural Net</a:t>
            </a:r>
            <a:r>
              <a:rPr kumimoji="1" lang="ja-JP" altLang="en-US" dirty="0"/>
              <a:t>は</a:t>
            </a:r>
            <a:r>
              <a:rPr kumimoji="1" lang="en-US" altLang="ja-JP" dirty="0"/>
              <a:t>, </a:t>
            </a:r>
            <a:r>
              <a:rPr kumimoji="1" lang="ja-JP" altLang="en-US" dirty="0"/>
              <a:t>はじめ訓練・検証画像を用いて学習と推定精度の検証を行います</a:t>
            </a:r>
            <a:r>
              <a:rPr kumimoji="1" lang="en-US" altLang="ja-JP" dirty="0"/>
              <a:t>.</a:t>
            </a:r>
          </a:p>
          <a:p>
            <a:r>
              <a:rPr kumimoji="1" lang="ja-JP" altLang="en-US" dirty="0"/>
              <a:t>そして</a:t>
            </a:r>
            <a:r>
              <a:rPr kumimoji="1" lang="en-US" altLang="ja-JP" dirty="0"/>
              <a:t>, </a:t>
            </a:r>
            <a:r>
              <a:rPr kumimoji="1" lang="ja-JP" altLang="en-US" dirty="0"/>
              <a:t>未学習データであるテストデータにて</a:t>
            </a:r>
            <a:r>
              <a:rPr kumimoji="1" lang="en-US" altLang="ja-JP" dirty="0"/>
              <a:t>, </a:t>
            </a:r>
            <a:r>
              <a:rPr kumimoji="1" lang="ja-JP" altLang="en-US" dirty="0"/>
              <a:t>その汎化性を確認します</a:t>
            </a:r>
            <a:r>
              <a:rPr kumimoji="1" lang="en-US" altLang="ja-JP" dirty="0"/>
              <a:t>.</a:t>
            </a:r>
          </a:p>
          <a:p>
            <a:endParaRPr kumimoji="1" lang="ja-JP" altLang="en-US" dirty="0"/>
          </a:p>
        </p:txBody>
      </p:sp>
      <p:sp>
        <p:nvSpPr>
          <p:cNvPr id="4" name="スライド番号プレースホルダー 3"/>
          <p:cNvSpPr>
            <a:spLocks noGrp="1"/>
          </p:cNvSpPr>
          <p:nvPr>
            <p:ph type="sldNum" sz="quarter" idx="10"/>
          </p:nvPr>
        </p:nvSpPr>
        <p:spPr/>
        <p:txBody>
          <a:bodyPr/>
          <a:lstStyle/>
          <a:p>
            <a:fld id="{920AD55E-E86D-409B-8A10-6A07BD2B1389}" type="slidenum">
              <a:rPr kumimoji="1" lang="ja-JP" altLang="en-US" smtClean="0"/>
              <a:t>8</a:t>
            </a:fld>
            <a:endParaRPr kumimoji="1" lang="ja-JP" altLang="en-US"/>
          </a:p>
        </p:txBody>
      </p:sp>
    </p:spTree>
    <p:extLst>
      <p:ext uri="{BB962C8B-B14F-4D97-AF65-F5344CB8AC3E}">
        <p14:creationId xmlns:p14="http://schemas.microsoft.com/office/powerpoint/2010/main" val="2378476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学習結果と学習に使用した</a:t>
            </a:r>
            <a:r>
              <a:rPr kumimoji="1" lang="en-US" altLang="ja-JP" dirty="0"/>
              <a:t>PC</a:t>
            </a:r>
            <a:r>
              <a:rPr kumimoji="1" lang="ja-JP" altLang="en-US" dirty="0"/>
              <a:t>のスペックを示します</a:t>
            </a:r>
            <a:r>
              <a:rPr kumimoji="1" lang="en-US" altLang="ja-JP" dirty="0"/>
              <a:t>.</a:t>
            </a:r>
          </a:p>
          <a:p>
            <a:endParaRPr kumimoji="1" lang="en-US" altLang="ja-JP" dirty="0"/>
          </a:p>
          <a:p>
            <a:r>
              <a:rPr kumimoji="1" lang="ja-JP" altLang="en-US" dirty="0"/>
              <a:t>精度は</a:t>
            </a:r>
            <a:r>
              <a:rPr kumimoji="1" lang="en-US" altLang="ja-JP" dirty="0"/>
              <a:t>,</a:t>
            </a:r>
            <a:r>
              <a:rPr kumimoji="1" lang="en-US" altLang="ja-JP" baseline="0" dirty="0"/>
              <a:t> </a:t>
            </a:r>
            <a:r>
              <a:rPr kumimoji="1" lang="ja-JP" altLang="en-US" baseline="0" dirty="0"/>
              <a:t>学習に使用した画像において</a:t>
            </a:r>
            <a:r>
              <a:rPr kumimoji="1" lang="en-US" altLang="ja-JP" baseline="0" dirty="0"/>
              <a:t>99.4%</a:t>
            </a:r>
            <a:r>
              <a:rPr kumimoji="1" lang="ja-JP" altLang="en-US" baseline="0" dirty="0" err="1"/>
              <a:t>で</a:t>
            </a:r>
            <a:r>
              <a:rPr kumimoji="1" lang="ja-JP" altLang="en-US" baseline="0" dirty="0"/>
              <a:t>した</a:t>
            </a:r>
            <a:r>
              <a:rPr kumimoji="1" lang="en-US" altLang="ja-JP" baseline="0" dirty="0"/>
              <a:t>.</a:t>
            </a:r>
          </a:p>
          <a:p>
            <a:endParaRPr kumimoji="1" lang="en-US" altLang="ja-JP" dirty="0"/>
          </a:p>
          <a:p>
            <a:r>
              <a:rPr kumimoji="1" lang="ja-JP" altLang="en-US" dirty="0"/>
              <a:t>これまでの説明で</a:t>
            </a:r>
            <a:r>
              <a:rPr kumimoji="1" lang="en-US" altLang="ja-JP" dirty="0"/>
              <a:t>, </a:t>
            </a:r>
            <a:r>
              <a:rPr kumimoji="1" lang="ja-JP" altLang="en-US" dirty="0"/>
              <a:t>対象物の姿勢推定に特化した</a:t>
            </a:r>
            <a:r>
              <a:rPr kumimoji="1" lang="en-US" altLang="ja-JP" dirty="0"/>
              <a:t>CNN</a:t>
            </a:r>
            <a:r>
              <a:rPr kumimoji="1" lang="ja-JP" altLang="en-US" dirty="0"/>
              <a:t>を作成できました</a:t>
            </a:r>
            <a:r>
              <a:rPr kumimoji="1" lang="en-US" altLang="ja-JP" dirty="0"/>
              <a:t>.</a:t>
            </a:r>
          </a:p>
          <a:p>
            <a:r>
              <a:rPr kumimoji="1" lang="ja-JP" altLang="en-US" dirty="0"/>
              <a:t>この</a:t>
            </a:r>
            <a:r>
              <a:rPr kumimoji="1" lang="en-US" altLang="ja-JP" dirty="0"/>
              <a:t>CNN</a:t>
            </a:r>
            <a:r>
              <a:rPr kumimoji="1" lang="ja-JP" altLang="en-US" dirty="0"/>
              <a:t>は入力が</a:t>
            </a:r>
            <a:r>
              <a:rPr kumimoji="1" lang="en-US" altLang="ja-JP" dirty="0"/>
              <a:t>227 x 227</a:t>
            </a:r>
            <a:r>
              <a:rPr kumimoji="1" lang="ja-JP" altLang="en-US" dirty="0"/>
              <a:t>の正方形に固定されているため</a:t>
            </a:r>
            <a:r>
              <a:rPr kumimoji="1" lang="en-US" altLang="ja-JP" dirty="0"/>
              <a:t>, </a:t>
            </a:r>
            <a:r>
              <a:rPr kumimoji="1" lang="ja-JP" altLang="en-US" dirty="0"/>
              <a:t>縦もしくは横に長い画像をリサイズして入力とした場合</a:t>
            </a:r>
            <a:r>
              <a:rPr kumimoji="1" lang="en-US" altLang="ja-JP" dirty="0"/>
              <a:t>, </a:t>
            </a:r>
          </a:p>
          <a:p>
            <a:r>
              <a:rPr kumimoji="1" lang="ja-JP" altLang="en-US" dirty="0"/>
              <a:t>画像全体のアスペクト比が変わる危険性があります</a:t>
            </a:r>
            <a:r>
              <a:rPr kumimoji="1" lang="en-US" altLang="ja-JP" dirty="0"/>
              <a:t>.</a:t>
            </a:r>
          </a:p>
        </p:txBody>
      </p:sp>
      <p:sp>
        <p:nvSpPr>
          <p:cNvPr id="4" name="スライド番号プレースホルダー 3"/>
          <p:cNvSpPr>
            <a:spLocks noGrp="1"/>
          </p:cNvSpPr>
          <p:nvPr>
            <p:ph type="sldNum" sz="quarter" idx="10"/>
          </p:nvPr>
        </p:nvSpPr>
        <p:spPr/>
        <p:txBody>
          <a:bodyPr/>
          <a:lstStyle/>
          <a:p>
            <a:fld id="{920AD55E-E86D-409B-8A10-6A07BD2B1389}" type="slidenum">
              <a:rPr kumimoji="1" lang="ja-JP" altLang="en-US" smtClean="0"/>
              <a:t>9</a:t>
            </a:fld>
            <a:endParaRPr kumimoji="1" lang="ja-JP" altLang="en-US"/>
          </a:p>
        </p:txBody>
      </p:sp>
    </p:spTree>
    <p:extLst>
      <p:ext uri="{BB962C8B-B14F-4D97-AF65-F5344CB8AC3E}">
        <p14:creationId xmlns:p14="http://schemas.microsoft.com/office/powerpoint/2010/main" val="447338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a:t>
            </a:r>
            <a:r>
              <a:rPr kumimoji="1" lang="en-US" altLang="ja-JP" dirty="0"/>
              <a:t>, CNN</a:t>
            </a:r>
            <a:r>
              <a:rPr kumimoji="1" lang="ja-JP" altLang="en-US" dirty="0"/>
              <a:t>に入力画像を渡す際に</a:t>
            </a:r>
            <a:r>
              <a:rPr kumimoji="1" lang="en-US" altLang="ja-JP" dirty="0"/>
              <a:t>, </a:t>
            </a:r>
            <a:r>
              <a:rPr kumimoji="1" lang="ja-JP" altLang="en-US" dirty="0"/>
              <a:t>上のような画像処理を行っています</a:t>
            </a:r>
            <a:r>
              <a:rPr kumimoji="1" lang="en-US" altLang="ja-JP" dirty="0"/>
              <a:t>.</a:t>
            </a:r>
          </a:p>
          <a:p>
            <a:r>
              <a:rPr kumimoji="1" lang="ja-JP" altLang="en-US" dirty="0"/>
              <a:t>カメラで撮影された画像は</a:t>
            </a:r>
            <a:r>
              <a:rPr kumimoji="1" lang="en-US" altLang="ja-JP" dirty="0"/>
              <a:t>, </a:t>
            </a:r>
            <a:r>
              <a:rPr kumimoji="1" lang="ja-JP" altLang="en-US" dirty="0"/>
              <a:t>二値化処理により背景と対象物を分離します</a:t>
            </a:r>
            <a:r>
              <a:rPr kumimoji="1" lang="en-US" altLang="ja-JP" dirty="0"/>
              <a:t>. </a:t>
            </a:r>
            <a:r>
              <a:rPr kumimoji="1" lang="ja-JP" altLang="en-US" dirty="0"/>
              <a:t>そして対象物の大きさをもとに二値化した画像を正方形に切り取ります</a:t>
            </a:r>
            <a:r>
              <a:rPr kumimoji="1" lang="en-US" altLang="ja-JP" dirty="0"/>
              <a:t>.</a:t>
            </a:r>
          </a:p>
          <a:p>
            <a:endParaRPr kumimoji="1" lang="en-US" altLang="ja-JP" dirty="0"/>
          </a:p>
          <a:p>
            <a:r>
              <a:rPr kumimoji="1" lang="ja-JP" altLang="en-US" dirty="0"/>
              <a:t>また</a:t>
            </a:r>
            <a:r>
              <a:rPr kumimoji="1" lang="en-US" altLang="ja-JP" dirty="0"/>
              <a:t>, </a:t>
            </a:r>
            <a:r>
              <a:rPr kumimoji="1" lang="ja-JP" altLang="en-US" dirty="0"/>
              <a:t>二値化画像のピクセル値と画像上でのピクセル値をもとに対象物の重心位置計算も行っています</a:t>
            </a:r>
            <a:r>
              <a:rPr kumimoji="1" lang="en-US" altLang="ja-JP" dirty="0"/>
              <a:t>.</a:t>
            </a:r>
          </a:p>
        </p:txBody>
      </p:sp>
      <p:sp>
        <p:nvSpPr>
          <p:cNvPr id="4" name="スライド番号プレースホルダー 3"/>
          <p:cNvSpPr>
            <a:spLocks noGrp="1"/>
          </p:cNvSpPr>
          <p:nvPr>
            <p:ph type="sldNum" sz="quarter" idx="5"/>
          </p:nvPr>
        </p:nvSpPr>
        <p:spPr/>
        <p:txBody>
          <a:bodyPr/>
          <a:lstStyle/>
          <a:p>
            <a:fld id="{920AD55E-E86D-409B-8A10-6A07BD2B1389}" type="slidenum">
              <a:rPr kumimoji="1" lang="ja-JP" altLang="en-US" smtClean="0"/>
              <a:t>10</a:t>
            </a:fld>
            <a:endParaRPr kumimoji="1" lang="ja-JP" altLang="en-US"/>
          </a:p>
        </p:txBody>
      </p:sp>
    </p:spTree>
    <p:extLst>
      <p:ext uri="{BB962C8B-B14F-4D97-AF65-F5344CB8AC3E}">
        <p14:creationId xmlns:p14="http://schemas.microsoft.com/office/powerpoint/2010/main" val="2261696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22CC53-2DE6-44B6-8AB6-578B9DDFFD6D}"/>
              </a:ext>
            </a:extLst>
          </p:cNvPr>
          <p:cNvSpPr>
            <a:spLocks noGrp="1"/>
          </p:cNvSpPr>
          <p:nvPr>
            <p:ph type="ctrTitle"/>
          </p:nvPr>
        </p:nvSpPr>
        <p:spPr>
          <a:xfrm>
            <a:off x="1143000" y="1122363"/>
            <a:ext cx="6858000" cy="2387600"/>
          </a:xfrm>
        </p:spPr>
        <p:txBody>
          <a:bodyPr anchor="b"/>
          <a:lstStyle>
            <a:lvl1pPr algn="ctr">
              <a:defRPr sz="45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24A2017-9197-4E38-B099-8113663C4EA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28A649D-798B-4A48-8DBC-89D028AD0573}"/>
              </a:ext>
            </a:extLst>
          </p:cNvPr>
          <p:cNvSpPr>
            <a:spLocks noGrp="1"/>
          </p:cNvSpPr>
          <p:nvPr>
            <p:ph type="dt" sz="half" idx="10"/>
          </p:nvPr>
        </p:nvSpPr>
        <p:spPr/>
        <p:txBody>
          <a:bodyPr/>
          <a:lstStyle/>
          <a:p>
            <a:fld id="{EDC8333F-8BF7-414A-8207-045CB4CA7371}" type="datetime1">
              <a:rPr kumimoji="1" lang="ja-JP" altLang="en-US" smtClean="0"/>
              <a:t>2020/9/6</a:t>
            </a:fld>
            <a:endParaRPr kumimoji="1" lang="ja-JP" altLang="en-US" dirty="0"/>
          </a:p>
        </p:txBody>
      </p:sp>
      <p:sp>
        <p:nvSpPr>
          <p:cNvPr id="5" name="フッター プレースホルダー 4">
            <a:extLst>
              <a:ext uri="{FF2B5EF4-FFF2-40B4-BE49-F238E27FC236}">
                <a16:creationId xmlns:a16="http://schemas.microsoft.com/office/drawing/2014/main" id="{F6DBD1A3-511B-4C73-8A7C-52B5D21FF58A}"/>
              </a:ext>
            </a:extLst>
          </p:cNvPr>
          <p:cNvSpPr>
            <a:spLocks noGrp="1"/>
          </p:cNvSpPr>
          <p:nvPr>
            <p:ph type="ftr" sz="quarter" idx="11"/>
          </p:nvPr>
        </p:nvSpPr>
        <p:spPr/>
        <p:txBody>
          <a:bodyPr/>
          <a:lstStyle/>
          <a:p>
            <a:endParaRPr kumimoji="1" lang="ja-JP" altLang="en-US" dirty="0"/>
          </a:p>
        </p:txBody>
      </p:sp>
      <p:sp>
        <p:nvSpPr>
          <p:cNvPr id="6" name="スライド番号プレースホルダー 5">
            <a:extLst>
              <a:ext uri="{FF2B5EF4-FFF2-40B4-BE49-F238E27FC236}">
                <a16:creationId xmlns:a16="http://schemas.microsoft.com/office/drawing/2014/main" id="{7692656D-2820-44B0-BDEC-1BF8DD461B0A}"/>
              </a:ext>
            </a:extLst>
          </p:cNvPr>
          <p:cNvSpPr>
            <a:spLocks noGrp="1"/>
          </p:cNvSpPr>
          <p:nvPr>
            <p:ph type="sldNum" sz="quarter" idx="12"/>
          </p:nvPr>
        </p:nvSpPr>
        <p:spPr/>
        <p:txBody>
          <a:bodyPr/>
          <a:lstStyle/>
          <a:p>
            <a:fld id="{8C9C3BA3-F2E4-4F2D-87E5-5154CA402B4F}" type="slidenum">
              <a:rPr kumimoji="1" lang="ja-JP" altLang="en-US" smtClean="0"/>
              <a:t>‹#›</a:t>
            </a:fld>
            <a:endParaRPr kumimoji="1" lang="ja-JP" altLang="en-US" dirty="0"/>
          </a:p>
        </p:txBody>
      </p:sp>
    </p:spTree>
    <p:extLst>
      <p:ext uri="{BB962C8B-B14F-4D97-AF65-F5344CB8AC3E}">
        <p14:creationId xmlns:p14="http://schemas.microsoft.com/office/powerpoint/2010/main" val="743883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A76E57-0065-4A69-BF1D-13006243CAA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B3C5799-D0F2-40AE-B9CA-9A261EAABF7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B003882-4DFC-4338-8E55-363EA7319CDF}"/>
              </a:ext>
            </a:extLst>
          </p:cNvPr>
          <p:cNvSpPr>
            <a:spLocks noGrp="1"/>
          </p:cNvSpPr>
          <p:nvPr>
            <p:ph type="dt" sz="half" idx="10"/>
          </p:nvPr>
        </p:nvSpPr>
        <p:spPr/>
        <p:txBody>
          <a:bodyPr/>
          <a:lstStyle/>
          <a:p>
            <a:fld id="{E27F096F-CCB5-461D-B037-5CD466CBB773}" type="datetime1">
              <a:rPr kumimoji="1" lang="ja-JP" altLang="en-US" smtClean="0"/>
              <a:t>2020/9/6</a:t>
            </a:fld>
            <a:endParaRPr kumimoji="1" lang="ja-JP" altLang="en-US" dirty="0"/>
          </a:p>
        </p:txBody>
      </p:sp>
      <p:sp>
        <p:nvSpPr>
          <p:cNvPr id="5" name="フッター プレースホルダー 4">
            <a:extLst>
              <a:ext uri="{FF2B5EF4-FFF2-40B4-BE49-F238E27FC236}">
                <a16:creationId xmlns:a16="http://schemas.microsoft.com/office/drawing/2014/main" id="{07460BA8-7BDD-4DD4-B791-8A726A4B44C4}"/>
              </a:ext>
            </a:extLst>
          </p:cNvPr>
          <p:cNvSpPr>
            <a:spLocks noGrp="1"/>
          </p:cNvSpPr>
          <p:nvPr>
            <p:ph type="ftr" sz="quarter" idx="11"/>
          </p:nvPr>
        </p:nvSpPr>
        <p:spPr/>
        <p:txBody>
          <a:bodyPr/>
          <a:lstStyle/>
          <a:p>
            <a:endParaRPr kumimoji="1" lang="ja-JP" altLang="en-US" dirty="0"/>
          </a:p>
        </p:txBody>
      </p:sp>
      <p:sp>
        <p:nvSpPr>
          <p:cNvPr id="6" name="スライド番号プレースホルダー 5">
            <a:extLst>
              <a:ext uri="{FF2B5EF4-FFF2-40B4-BE49-F238E27FC236}">
                <a16:creationId xmlns:a16="http://schemas.microsoft.com/office/drawing/2014/main" id="{D755F20D-5D65-4186-9ED5-58708C9FCB3A}"/>
              </a:ext>
            </a:extLst>
          </p:cNvPr>
          <p:cNvSpPr>
            <a:spLocks noGrp="1"/>
          </p:cNvSpPr>
          <p:nvPr>
            <p:ph type="sldNum" sz="quarter" idx="12"/>
          </p:nvPr>
        </p:nvSpPr>
        <p:spPr/>
        <p:txBody>
          <a:bodyPr/>
          <a:lstStyle/>
          <a:p>
            <a:fld id="{8C9C3BA3-F2E4-4F2D-87E5-5154CA402B4F}" type="slidenum">
              <a:rPr kumimoji="1" lang="ja-JP" altLang="en-US" smtClean="0"/>
              <a:t>‹#›</a:t>
            </a:fld>
            <a:endParaRPr kumimoji="1" lang="ja-JP" altLang="en-US" dirty="0"/>
          </a:p>
        </p:txBody>
      </p:sp>
    </p:spTree>
    <p:extLst>
      <p:ext uri="{BB962C8B-B14F-4D97-AF65-F5344CB8AC3E}">
        <p14:creationId xmlns:p14="http://schemas.microsoft.com/office/powerpoint/2010/main" val="240039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193AE9D-337B-4F8C-9121-E2A4ECFA47AE}"/>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FB20018-ED23-4564-A794-BC69634F6CD4}"/>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B7C59CF-DD81-459D-A100-789E335E53B6}"/>
              </a:ext>
            </a:extLst>
          </p:cNvPr>
          <p:cNvSpPr>
            <a:spLocks noGrp="1"/>
          </p:cNvSpPr>
          <p:nvPr>
            <p:ph type="dt" sz="half" idx="10"/>
          </p:nvPr>
        </p:nvSpPr>
        <p:spPr/>
        <p:txBody>
          <a:bodyPr/>
          <a:lstStyle/>
          <a:p>
            <a:fld id="{A2D5A392-F7E8-4306-AD2F-3548642D7F20}" type="datetime1">
              <a:rPr kumimoji="1" lang="ja-JP" altLang="en-US" smtClean="0"/>
              <a:t>2020/9/6</a:t>
            </a:fld>
            <a:endParaRPr kumimoji="1" lang="ja-JP" altLang="en-US" dirty="0"/>
          </a:p>
        </p:txBody>
      </p:sp>
      <p:sp>
        <p:nvSpPr>
          <p:cNvPr id="5" name="フッター プレースホルダー 4">
            <a:extLst>
              <a:ext uri="{FF2B5EF4-FFF2-40B4-BE49-F238E27FC236}">
                <a16:creationId xmlns:a16="http://schemas.microsoft.com/office/drawing/2014/main" id="{73B0EB76-040F-48CA-B578-8D086BFBD59F}"/>
              </a:ext>
            </a:extLst>
          </p:cNvPr>
          <p:cNvSpPr>
            <a:spLocks noGrp="1"/>
          </p:cNvSpPr>
          <p:nvPr>
            <p:ph type="ftr" sz="quarter" idx="11"/>
          </p:nvPr>
        </p:nvSpPr>
        <p:spPr/>
        <p:txBody>
          <a:bodyPr/>
          <a:lstStyle/>
          <a:p>
            <a:endParaRPr kumimoji="1" lang="ja-JP" altLang="en-US" dirty="0"/>
          </a:p>
        </p:txBody>
      </p:sp>
      <p:sp>
        <p:nvSpPr>
          <p:cNvPr id="6" name="スライド番号プレースホルダー 5">
            <a:extLst>
              <a:ext uri="{FF2B5EF4-FFF2-40B4-BE49-F238E27FC236}">
                <a16:creationId xmlns:a16="http://schemas.microsoft.com/office/drawing/2014/main" id="{1FA99E29-E228-4BF5-AB95-96E7BB654E51}"/>
              </a:ext>
            </a:extLst>
          </p:cNvPr>
          <p:cNvSpPr>
            <a:spLocks noGrp="1"/>
          </p:cNvSpPr>
          <p:nvPr>
            <p:ph type="sldNum" sz="quarter" idx="12"/>
          </p:nvPr>
        </p:nvSpPr>
        <p:spPr/>
        <p:txBody>
          <a:bodyPr/>
          <a:lstStyle/>
          <a:p>
            <a:fld id="{8C9C3BA3-F2E4-4F2D-87E5-5154CA402B4F}" type="slidenum">
              <a:rPr kumimoji="1" lang="ja-JP" altLang="en-US" smtClean="0"/>
              <a:t>‹#›</a:t>
            </a:fld>
            <a:endParaRPr kumimoji="1" lang="ja-JP" altLang="en-US" dirty="0"/>
          </a:p>
        </p:txBody>
      </p:sp>
    </p:spTree>
    <p:extLst>
      <p:ext uri="{BB962C8B-B14F-4D97-AF65-F5344CB8AC3E}">
        <p14:creationId xmlns:p14="http://schemas.microsoft.com/office/powerpoint/2010/main" val="2647077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47E822-B404-4491-ACC5-9634EC5A166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187E39-2BC0-49C8-9E88-6E2CCBC5D06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1417FBD-8071-49B6-B4AE-634A6851CB47}"/>
              </a:ext>
            </a:extLst>
          </p:cNvPr>
          <p:cNvSpPr>
            <a:spLocks noGrp="1"/>
          </p:cNvSpPr>
          <p:nvPr>
            <p:ph type="dt" sz="half" idx="10"/>
          </p:nvPr>
        </p:nvSpPr>
        <p:spPr/>
        <p:txBody>
          <a:bodyPr/>
          <a:lstStyle/>
          <a:p>
            <a:fld id="{EAE9361C-E2E2-4EE4-8413-EDA715434B71}" type="datetime1">
              <a:rPr kumimoji="1" lang="ja-JP" altLang="en-US" smtClean="0"/>
              <a:t>2020/9/6</a:t>
            </a:fld>
            <a:endParaRPr kumimoji="1" lang="ja-JP" altLang="en-US" dirty="0"/>
          </a:p>
        </p:txBody>
      </p:sp>
      <p:sp>
        <p:nvSpPr>
          <p:cNvPr id="5" name="フッター プレースホルダー 4">
            <a:extLst>
              <a:ext uri="{FF2B5EF4-FFF2-40B4-BE49-F238E27FC236}">
                <a16:creationId xmlns:a16="http://schemas.microsoft.com/office/drawing/2014/main" id="{AE148702-0C35-4E75-BB12-C5DD4E8B12F2}"/>
              </a:ext>
            </a:extLst>
          </p:cNvPr>
          <p:cNvSpPr>
            <a:spLocks noGrp="1"/>
          </p:cNvSpPr>
          <p:nvPr>
            <p:ph type="ftr" sz="quarter" idx="11"/>
          </p:nvPr>
        </p:nvSpPr>
        <p:spPr/>
        <p:txBody>
          <a:bodyPr/>
          <a:lstStyle/>
          <a:p>
            <a:endParaRPr kumimoji="1" lang="ja-JP" altLang="en-US" dirty="0"/>
          </a:p>
        </p:txBody>
      </p:sp>
      <p:sp>
        <p:nvSpPr>
          <p:cNvPr id="6" name="スライド番号プレースホルダー 5">
            <a:extLst>
              <a:ext uri="{FF2B5EF4-FFF2-40B4-BE49-F238E27FC236}">
                <a16:creationId xmlns:a16="http://schemas.microsoft.com/office/drawing/2014/main" id="{F9968372-9E20-485D-A9DC-64DAEFE93CC6}"/>
              </a:ext>
            </a:extLst>
          </p:cNvPr>
          <p:cNvSpPr>
            <a:spLocks noGrp="1"/>
          </p:cNvSpPr>
          <p:nvPr>
            <p:ph type="sldNum" sz="quarter" idx="12"/>
          </p:nvPr>
        </p:nvSpPr>
        <p:spPr/>
        <p:txBody>
          <a:bodyPr/>
          <a:lstStyle/>
          <a:p>
            <a:fld id="{8C9C3BA3-F2E4-4F2D-87E5-5154CA402B4F}" type="slidenum">
              <a:rPr kumimoji="1" lang="ja-JP" altLang="en-US" smtClean="0"/>
              <a:t>‹#›</a:t>
            </a:fld>
            <a:endParaRPr kumimoji="1" lang="ja-JP" altLang="en-US" dirty="0"/>
          </a:p>
        </p:txBody>
      </p:sp>
    </p:spTree>
    <p:extLst>
      <p:ext uri="{BB962C8B-B14F-4D97-AF65-F5344CB8AC3E}">
        <p14:creationId xmlns:p14="http://schemas.microsoft.com/office/powerpoint/2010/main" val="525048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ACFBAB-7260-41EE-97AA-8601A8DDCBAA}"/>
              </a:ext>
            </a:extLst>
          </p:cNvPr>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DD67F75-0245-4A1A-B337-CE363E6EE5D1}"/>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002A619-0242-438F-8EEF-600CBE4780D4}"/>
              </a:ext>
            </a:extLst>
          </p:cNvPr>
          <p:cNvSpPr>
            <a:spLocks noGrp="1"/>
          </p:cNvSpPr>
          <p:nvPr>
            <p:ph type="dt" sz="half" idx="10"/>
          </p:nvPr>
        </p:nvSpPr>
        <p:spPr/>
        <p:txBody>
          <a:bodyPr/>
          <a:lstStyle/>
          <a:p>
            <a:fld id="{132EFDAC-A14F-4F8D-832F-60F61C81CFCC}" type="datetime1">
              <a:rPr kumimoji="1" lang="ja-JP" altLang="en-US" smtClean="0"/>
              <a:t>2020/9/6</a:t>
            </a:fld>
            <a:endParaRPr kumimoji="1" lang="ja-JP" altLang="en-US" dirty="0"/>
          </a:p>
        </p:txBody>
      </p:sp>
      <p:sp>
        <p:nvSpPr>
          <p:cNvPr id="5" name="フッター プレースホルダー 4">
            <a:extLst>
              <a:ext uri="{FF2B5EF4-FFF2-40B4-BE49-F238E27FC236}">
                <a16:creationId xmlns:a16="http://schemas.microsoft.com/office/drawing/2014/main" id="{2F4F0FA0-95B6-4787-98CD-0B1113A29A14}"/>
              </a:ext>
            </a:extLst>
          </p:cNvPr>
          <p:cNvSpPr>
            <a:spLocks noGrp="1"/>
          </p:cNvSpPr>
          <p:nvPr>
            <p:ph type="ftr" sz="quarter" idx="11"/>
          </p:nvPr>
        </p:nvSpPr>
        <p:spPr/>
        <p:txBody>
          <a:bodyPr/>
          <a:lstStyle/>
          <a:p>
            <a:endParaRPr kumimoji="1" lang="ja-JP" altLang="en-US" dirty="0"/>
          </a:p>
        </p:txBody>
      </p:sp>
      <p:sp>
        <p:nvSpPr>
          <p:cNvPr id="6" name="スライド番号プレースホルダー 5">
            <a:extLst>
              <a:ext uri="{FF2B5EF4-FFF2-40B4-BE49-F238E27FC236}">
                <a16:creationId xmlns:a16="http://schemas.microsoft.com/office/drawing/2014/main" id="{DBAC71AD-D6CC-4B0D-AA09-5F6B3D344AA7}"/>
              </a:ext>
            </a:extLst>
          </p:cNvPr>
          <p:cNvSpPr>
            <a:spLocks noGrp="1"/>
          </p:cNvSpPr>
          <p:nvPr>
            <p:ph type="sldNum" sz="quarter" idx="12"/>
          </p:nvPr>
        </p:nvSpPr>
        <p:spPr/>
        <p:txBody>
          <a:bodyPr/>
          <a:lstStyle/>
          <a:p>
            <a:fld id="{8C9C3BA3-F2E4-4F2D-87E5-5154CA402B4F}" type="slidenum">
              <a:rPr kumimoji="1" lang="ja-JP" altLang="en-US" smtClean="0"/>
              <a:t>‹#›</a:t>
            </a:fld>
            <a:endParaRPr kumimoji="1" lang="ja-JP" altLang="en-US" dirty="0"/>
          </a:p>
        </p:txBody>
      </p:sp>
    </p:spTree>
    <p:extLst>
      <p:ext uri="{BB962C8B-B14F-4D97-AF65-F5344CB8AC3E}">
        <p14:creationId xmlns:p14="http://schemas.microsoft.com/office/powerpoint/2010/main" val="4015057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9C5AB0-3950-4D41-96EA-D1CE094494C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B6F9FEE-8A0E-4202-9436-59DC4A74ECC1}"/>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0E032A9-35A8-4A2F-B91C-27B1FFFBAE8C}"/>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EE901B5-8CFB-455A-9B22-4C31FA85CCA6}"/>
              </a:ext>
            </a:extLst>
          </p:cNvPr>
          <p:cNvSpPr>
            <a:spLocks noGrp="1"/>
          </p:cNvSpPr>
          <p:nvPr>
            <p:ph type="dt" sz="half" idx="10"/>
          </p:nvPr>
        </p:nvSpPr>
        <p:spPr/>
        <p:txBody>
          <a:bodyPr/>
          <a:lstStyle/>
          <a:p>
            <a:fld id="{BF03262C-DB48-41E0-BB3D-F50C48A4E4D4}" type="datetime1">
              <a:rPr kumimoji="1" lang="ja-JP" altLang="en-US" smtClean="0"/>
              <a:t>2020/9/6</a:t>
            </a:fld>
            <a:endParaRPr kumimoji="1" lang="ja-JP" altLang="en-US" dirty="0"/>
          </a:p>
        </p:txBody>
      </p:sp>
      <p:sp>
        <p:nvSpPr>
          <p:cNvPr id="6" name="フッター プレースホルダー 5">
            <a:extLst>
              <a:ext uri="{FF2B5EF4-FFF2-40B4-BE49-F238E27FC236}">
                <a16:creationId xmlns:a16="http://schemas.microsoft.com/office/drawing/2014/main" id="{437C694A-4256-4268-8D34-EE216C0E2E46}"/>
              </a:ext>
            </a:extLst>
          </p:cNvPr>
          <p:cNvSpPr>
            <a:spLocks noGrp="1"/>
          </p:cNvSpPr>
          <p:nvPr>
            <p:ph type="ftr" sz="quarter" idx="11"/>
          </p:nvPr>
        </p:nvSpPr>
        <p:spPr/>
        <p:txBody>
          <a:bodyPr/>
          <a:lstStyle/>
          <a:p>
            <a:endParaRPr kumimoji="1" lang="ja-JP" altLang="en-US" dirty="0"/>
          </a:p>
        </p:txBody>
      </p:sp>
      <p:sp>
        <p:nvSpPr>
          <p:cNvPr id="7" name="スライド番号プレースホルダー 6">
            <a:extLst>
              <a:ext uri="{FF2B5EF4-FFF2-40B4-BE49-F238E27FC236}">
                <a16:creationId xmlns:a16="http://schemas.microsoft.com/office/drawing/2014/main" id="{57DEABCD-9EFE-470C-873A-FB6F959C85DC}"/>
              </a:ext>
            </a:extLst>
          </p:cNvPr>
          <p:cNvSpPr>
            <a:spLocks noGrp="1"/>
          </p:cNvSpPr>
          <p:nvPr>
            <p:ph type="sldNum" sz="quarter" idx="12"/>
          </p:nvPr>
        </p:nvSpPr>
        <p:spPr/>
        <p:txBody>
          <a:bodyPr/>
          <a:lstStyle/>
          <a:p>
            <a:fld id="{8C9C3BA3-F2E4-4F2D-87E5-5154CA402B4F}" type="slidenum">
              <a:rPr kumimoji="1" lang="ja-JP" altLang="en-US" smtClean="0"/>
              <a:t>‹#›</a:t>
            </a:fld>
            <a:endParaRPr kumimoji="1" lang="ja-JP" altLang="en-US" dirty="0"/>
          </a:p>
        </p:txBody>
      </p:sp>
    </p:spTree>
    <p:extLst>
      <p:ext uri="{BB962C8B-B14F-4D97-AF65-F5344CB8AC3E}">
        <p14:creationId xmlns:p14="http://schemas.microsoft.com/office/powerpoint/2010/main" val="796497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17649A-7A87-4707-BA67-FA072C8FCB68}"/>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FE788C9-1CE1-4A65-B3CE-73DE6623A41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D8B9DF6-520D-41DC-886A-A1F5F6BAC38D}"/>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4DF97E1-F66B-41D8-8F5D-4D16EEB3338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14AADCE-B38A-4756-A0B7-16A043700FDA}"/>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32E857C-918C-4DEA-A2F4-FF50C51E65B9}"/>
              </a:ext>
            </a:extLst>
          </p:cNvPr>
          <p:cNvSpPr>
            <a:spLocks noGrp="1"/>
          </p:cNvSpPr>
          <p:nvPr>
            <p:ph type="dt" sz="half" idx="10"/>
          </p:nvPr>
        </p:nvSpPr>
        <p:spPr/>
        <p:txBody>
          <a:bodyPr/>
          <a:lstStyle/>
          <a:p>
            <a:fld id="{B6900423-89F9-4126-8F28-A108603512EE}" type="datetime1">
              <a:rPr kumimoji="1" lang="ja-JP" altLang="en-US" smtClean="0"/>
              <a:t>2020/9/6</a:t>
            </a:fld>
            <a:endParaRPr kumimoji="1" lang="ja-JP" altLang="en-US" dirty="0"/>
          </a:p>
        </p:txBody>
      </p:sp>
      <p:sp>
        <p:nvSpPr>
          <p:cNvPr id="8" name="フッター プレースホルダー 7">
            <a:extLst>
              <a:ext uri="{FF2B5EF4-FFF2-40B4-BE49-F238E27FC236}">
                <a16:creationId xmlns:a16="http://schemas.microsoft.com/office/drawing/2014/main" id="{1757210F-CC7A-44D9-8774-F22F2226326D}"/>
              </a:ext>
            </a:extLst>
          </p:cNvPr>
          <p:cNvSpPr>
            <a:spLocks noGrp="1"/>
          </p:cNvSpPr>
          <p:nvPr>
            <p:ph type="ftr" sz="quarter" idx="11"/>
          </p:nvPr>
        </p:nvSpPr>
        <p:spPr/>
        <p:txBody>
          <a:bodyPr/>
          <a:lstStyle/>
          <a:p>
            <a:endParaRPr kumimoji="1" lang="ja-JP" altLang="en-US" dirty="0"/>
          </a:p>
        </p:txBody>
      </p:sp>
      <p:sp>
        <p:nvSpPr>
          <p:cNvPr id="9" name="スライド番号プレースホルダー 8">
            <a:extLst>
              <a:ext uri="{FF2B5EF4-FFF2-40B4-BE49-F238E27FC236}">
                <a16:creationId xmlns:a16="http://schemas.microsoft.com/office/drawing/2014/main" id="{95B1B4A3-06AD-4A2D-9A5D-A3A30866710B}"/>
              </a:ext>
            </a:extLst>
          </p:cNvPr>
          <p:cNvSpPr>
            <a:spLocks noGrp="1"/>
          </p:cNvSpPr>
          <p:nvPr>
            <p:ph type="sldNum" sz="quarter" idx="12"/>
          </p:nvPr>
        </p:nvSpPr>
        <p:spPr/>
        <p:txBody>
          <a:bodyPr/>
          <a:lstStyle/>
          <a:p>
            <a:fld id="{8C9C3BA3-F2E4-4F2D-87E5-5154CA402B4F}" type="slidenum">
              <a:rPr kumimoji="1" lang="ja-JP" altLang="en-US" smtClean="0"/>
              <a:t>‹#›</a:t>
            </a:fld>
            <a:endParaRPr kumimoji="1" lang="ja-JP" altLang="en-US" dirty="0"/>
          </a:p>
        </p:txBody>
      </p:sp>
    </p:spTree>
    <p:extLst>
      <p:ext uri="{BB962C8B-B14F-4D97-AF65-F5344CB8AC3E}">
        <p14:creationId xmlns:p14="http://schemas.microsoft.com/office/powerpoint/2010/main" val="2335250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18CFF0-1267-4B91-81CA-37D305E28C8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AB1B065-5930-4A63-80B4-46A4386828B3}"/>
              </a:ext>
            </a:extLst>
          </p:cNvPr>
          <p:cNvSpPr>
            <a:spLocks noGrp="1"/>
          </p:cNvSpPr>
          <p:nvPr>
            <p:ph type="dt" sz="half" idx="10"/>
          </p:nvPr>
        </p:nvSpPr>
        <p:spPr/>
        <p:txBody>
          <a:bodyPr/>
          <a:lstStyle/>
          <a:p>
            <a:fld id="{A0A08E23-98F7-4FF1-8FE4-3392692A6EE7}" type="datetime1">
              <a:rPr kumimoji="1" lang="ja-JP" altLang="en-US" smtClean="0"/>
              <a:t>2020/9/6</a:t>
            </a:fld>
            <a:endParaRPr kumimoji="1" lang="ja-JP" altLang="en-US" dirty="0"/>
          </a:p>
        </p:txBody>
      </p:sp>
      <p:sp>
        <p:nvSpPr>
          <p:cNvPr id="4" name="フッター プレースホルダー 3">
            <a:extLst>
              <a:ext uri="{FF2B5EF4-FFF2-40B4-BE49-F238E27FC236}">
                <a16:creationId xmlns:a16="http://schemas.microsoft.com/office/drawing/2014/main" id="{9A043780-4151-4CD4-A2F8-C71AA1D115CA}"/>
              </a:ext>
            </a:extLst>
          </p:cNvPr>
          <p:cNvSpPr>
            <a:spLocks noGrp="1"/>
          </p:cNvSpPr>
          <p:nvPr>
            <p:ph type="ftr" sz="quarter" idx="11"/>
          </p:nvPr>
        </p:nvSpPr>
        <p:spPr/>
        <p:txBody>
          <a:bodyPr/>
          <a:lstStyle/>
          <a:p>
            <a:endParaRPr kumimoji="1" lang="ja-JP" altLang="en-US" dirty="0"/>
          </a:p>
        </p:txBody>
      </p:sp>
      <p:sp>
        <p:nvSpPr>
          <p:cNvPr id="5" name="スライド番号プレースホルダー 4">
            <a:extLst>
              <a:ext uri="{FF2B5EF4-FFF2-40B4-BE49-F238E27FC236}">
                <a16:creationId xmlns:a16="http://schemas.microsoft.com/office/drawing/2014/main" id="{67029625-2615-4B4B-9F27-C1DC675F6D1E}"/>
              </a:ext>
            </a:extLst>
          </p:cNvPr>
          <p:cNvSpPr>
            <a:spLocks noGrp="1"/>
          </p:cNvSpPr>
          <p:nvPr>
            <p:ph type="sldNum" sz="quarter" idx="12"/>
          </p:nvPr>
        </p:nvSpPr>
        <p:spPr/>
        <p:txBody>
          <a:bodyPr/>
          <a:lstStyle/>
          <a:p>
            <a:fld id="{8C9C3BA3-F2E4-4F2D-87E5-5154CA402B4F}" type="slidenum">
              <a:rPr kumimoji="1" lang="ja-JP" altLang="en-US" smtClean="0"/>
              <a:t>‹#›</a:t>
            </a:fld>
            <a:endParaRPr kumimoji="1" lang="ja-JP" altLang="en-US" dirty="0"/>
          </a:p>
        </p:txBody>
      </p:sp>
    </p:spTree>
    <p:extLst>
      <p:ext uri="{BB962C8B-B14F-4D97-AF65-F5344CB8AC3E}">
        <p14:creationId xmlns:p14="http://schemas.microsoft.com/office/powerpoint/2010/main" val="3572900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4F6DF06-9E82-491E-8325-A6122B5E4A7D}"/>
              </a:ext>
            </a:extLst>
          </p:cNvPr>
          <p:cNvSpPr>
            <a:spLocks noGrp="1"/>
          </p:cNvSpPr>
          <p:nvPr>
            <p:ph type="dt" sz="half" idx="10"/>
          </p:nvPr>
        </p:nvSpPr>
        <p:spPr/>
        <p:txBody>
          <a:bodyPr/>
          <a:lstStyle/>
          <a:p>
            <a:fld id="{8CDDBC54-D5F2-4867-9950-186BA457B863}" type="datetime1">
              <a:rPr kumimoji="1" lang="ja-JP" altLang="en-US" smtClean="0"/>
              <a:t>2020/9/6</a:t>
            </a:fld>
            <a:endParaRPr kumimoji="1" lang="ja-JP" altLang="en-US" dirty="0"/>
          </a:p>
        </p:txBody>
      </p:sp>
      <p:sp>
        <p:nvSpPr>
          <p:cNvPr id="3" name="フッター プレースホルダー 2">
            <a:extLst>
              <a:ext uri="{FF2B5EF4-FFF2-40B4-BE49-F238E27FC236}">
                <a16:creationId xmlns:a16="http://schemas.microsoft.com/office/drawing/2014/main" id="{6F2DD6A6-E525-4744-92C9-EECB00FE968C}"/>
              </a:ext>
            </a:extLst>
          </p:cNvPr>
          <p:cNvSpPr>
            <a:spLocks noGrp="1"/>
          </p:cNvSpPr>
          <p:nvPr>
            <p:ph type="ftr" sz="quarter" idx="1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DDE2EB1-44E9-412B-8624-8175995BADE0}"/>
              </a:ext>
            </a:extLst>
          </p:cNvPr>
          <p:cNvSpPr>
            <a:spLocks noGrp="1"/>
          </p:cNvSpPr>
          <p:nvPr>
            <p:ph type="sldNum" sz="quarter" idx="12"/>
          </p:nvPr>
        </p:nvSpPr>
        <p:spPr/>
        <p:txBody>
          <a:bodyPr/>
          <a:lstStyle/>
          <a:p>
            <a:fld id="{8C9C3BA3-F2E4-4F2D-87E5-5154CA402B4F}" type="slidenum">
              <a:rPr kumimoji="1" lang="ja-JP" altLang="en-US" smtClean="0"/>
              <a:t>‹#›</a:t>
            </a:fld>
            <a:endParaRPr kumimoji="1" lang="ja-JP" altLang="en-US" dirty="0"/>
          </a:p>
        </p:txBody>
      </p:sp>
    </p:spTree>
    <p:extLst>
      <p:ext uri="{BB962C8B-B14F-4D97-AF65-F5344CB8AC3E}">
        <p14:creationId xmlns:p14="http://schemas.microsoft.com/office/powerpoint/2010/main" val="50892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055C5F-E4C0-4C34-9C65-701B04134502}"/>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EE60C6F-8137-46CA-9FD9-4FD68F1662C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0295FB5-B810-4D2A-8487-301185FFB1D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4CEF39-F97B-4F63-9F66-21F645A3C322}"/>
              </a:ext>
            </a:extLst>
          </p:cNvPr>
          <p:cNvSpPr>
            <a:spLocks noGrp="1"/>
          </p:cNvSpPr>
          <p:nvPr>
            <p:ph type="dt" sz="half" idx="10"/>
          </p:nvPr>
        </p:nvSpPr>
        <p:spPr/>
        <p:txBody>
          <a:bodyPr/>
          <a:lstStyle/>
          <a:p>
            <a:fld id="{4BC2C3F1-138E-4F7F-A2D0-536CA048E9E6}" type="datetime1">
              <a:rPr kumimoji="1" lang="ja-JP" altLang="en-US" smtClean="0"/>
              <a:t>2020/9/6</a:t>
            </a:fld>
            <a:endParaRPr kumimoji="1" lang="ja-JP" altLang="en-US" dirty="0"/>
          </a:p>
        </p:txBody>
      </p:sp>
      <p:sp>
        <p:nvSpPr>
          <p:cNvPr id="6" name="フッター プレースホルダー 5">
            <a:extLst>
              <a:ext uri="{FF2B5EF4-FFF2-40B4-BE49-F238E27FC236}">
                <a16:creationId xmlns:a16="http://schemas.microsoft.com/office/drawing/2014/main" id="{10890976-8130-4C92-9D6B-442AB0333A0C}"/>
              </a:ext>
            </a:extLst>
          </p:cNvPr>
          <p:cNvSpPr>
            <a:spLocks noGrp="1"/>
          </p:cNvSpPr>
          <p:nvPr>
            <p:ph type="ftr" sz="quarter" idx="11"/>
          </p:nvPr>
        </p:nvSpPr>
        <p:spPr/>
        <p:txBody>
          <a:bodyPr/>
          <a:lstStyle/>
          <a:p>
            <a:endParaRPr kumimoji="1" lang="ja-JP" altLang="en-US" dirty="0"/>
          </a:p>
        </p:txBody>
      </p:sp>
      <p:sp>
        <p:nvSpPr>
          <p:cNvPr id="7" name="スライド番号プレースホルダー 6">
            <a:extLst>
              <a:ext uri="{FF2B5EF4-FFF2-40B4-BE49-F238E27FC236}">
                <a16:creationId xmlns:a16="http://schemas.microsoft.com/office/drawing/2014/main" id="{001A26E5-94AD-4865-9089-042266CE0AD6}"/>
              </a:ext>
            </a:extLst>
          </p:cNvPr>
          <p:cNvSpPr>
            <a:spLocks noGrp="1"/>
          </p:cNvSpPr>
          <p:nvPr>
            <p:ph type="sldNum" sz="quarter" idx="12"/>
          </p:nvPr>
        </p:nvSpPr>
        <p:spPr/>
        <p:txBody>
          <a:bodyPr/>
          <a:lstStyle/>
          <a:p>
            <a:fld id="{8C9C3BA3-F2E4-4F2D-87E5-5154CA402B4F}" type="slidenum">
              <a:rPr kumimoji="1" lang="ja-JP" altLang="en-US" smtClean="0"/>
              <a:t>‹#›</a:t>
            </a:fld>
            <a:endParaRPr kumimoji="1" lang="ja-JP" altLang="en-US" dirty="0"/>
          </a:p>
        </p:txBody>
      </p:sp>
    </p:spTree>
    <p:extLst>
      <p:ext uri="{BB962C8B-B14F-4D97-AF65-F5344CB8AC3E}">
        <p14:creationId xmlns:p14="http://schemas.microsoft.com/office/powerpoint/2010/main" val="2519345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212DC3-A858-4AEA-BB2A-F6B7727DE17C}"/>
              </a:ext>
            </a:extLst>
          </p:cNvPr>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699EBCD-4450-4B80-B11D-3885ED898A9C}"/>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dirty="0"/>
          </a:p>
        </p:txBody>
      </p:sp>
      <p:sp>
        <p:nvSpPr>
          <p:cNvPr id="4" name="テキスト プレースホルダー 3">
            <a:extLst>
              <a:ext uri="{FF2B5EF4-FFF2-40B4-BE49-F238E27FC236}">
                <a16:creationId xmlns:a16="http://schemas.microsoft.com/office/drawing/2014/main" id="{84F2EE25-63AA-4D86-AC18-3B3EE3775F4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DB544C8-8257-4D55-A13F-28353F3B35F0}"/>
              </a:ext>
            </a:extLst>
          </p:cNvPr>
          <p:cNvSpPr>
            <a:spLocks noGrp="1"/>
          </p:cNvSpPr>
          <p:nvPr>
            <p:ph type="dt" sz="half" idx="10"/>
          </p:nvPr>
        </p:nvSpPr>
        <p:spPr/>
        <p:txBody>
          <a:bodyPr/>
          <a:lstStyle/>
          <a:p>
            <a:fld id="{F3C98E4D-2858-4623-A7AD-6080983BD47D}" type="datetime1">
              <a:rPr kumimoji="1" lang="ja-JP" altLang="en-US" smtClean="0"/>
              <a:t>2020/9/6</a:t>
            </a:fld>
            <a:endParaRPr kumimoji="1" lang="ja-JP" altLang="en-US" dirty="0"/>
          </a:p>
        </p:txBody>
      </p:sp>
      <p:sp>
        <p:nvSpPr>
          <p:cNvPr id="6" name="フッター プレースホルダー 5">
            <a:extLst>
              <a:ext uri="{FF2B5EF4-FFF2-40B4-BE49-F238E27FC236}">
                <a16:creationId xmlns:a16="http://schemas.microsoft.com/office/drawing/2014/main" id="{E3C4C026-A9AE-41F7-881E-F1A1880C4B5D}"/>
              </a:ext>
            </a:extLst>
          </p:cNvPr>
          <p:cNvSpPr>
            <a:spLocks noGrp="1"/>
          </p:cNvSpPr>
          <p:nvPr>
            <p:ph type="ftr" sz="quarter" idx="11"/>
          </p:nvPr>
        </p:nvSpPr>
        <p:spPr/>
        <p:txBody>
          <a:bodyPr/>
          <a:lstStyle/>
          <a:p>
            <a:endParaRPr kumimoji="1" lang="ja-JP" altLang="en-US" dirty="0"/>
          </a:p>
        </p:txBody>
      </p:sp>
      <p:sp>
        <p:nvSpPr>
          <p:cNvPr id="7" name="スライド番号プレースホルダー 6">
            <a:extLst>
              <a:ext uri="{FF2B5EF4-FFF2-40B4-BE49-F238E27FC236}">
                <a16:creationId xmlns:a16="http://schemas.microsoft.com/office/drawing/2014/main" id="{B47BD1D3-BFA5-434C-9CA5-9AAC41DED724}"/>
              </a:ext>
            </a:extLst>
          </p:cNvPr>
          <p:cNvSpPr>
            <a:spLocks noGrp="1"/>
          </p:cNvSpPr>
          <p:nvPr>
            <p:ph type="sldNum" sz="quarter" idx="12"/>
          </p:nvPr>
        </p:nvSpPr>
        <p:spPr/>
        <p:txBody>
          <a:bodyPr/>
          <a:lstStyle/>
          <a:p>
            <a:fld id="{8C9C3BA3-F2E4-4F2D-87E5-5154CA402B4F}" type="slidenum">
              <a:rPr kumimoji="1" lang="ja-JP" altLang="en-US" smtClean="0"/>
              <a:t>‹#›</a:t>
            </a:fld>
            <a:endParaRPr kumimoji="1" lang="ja-JP" altLang="en-US" dirty="0"/>
          </a:p>
        </p:txBody>
      </p:sp>
    </p:spTree>
    <p:extLst>
      <p:ext uri="{BB962C8B-B14F-4D97-AF65-F5344CB8AC3E}">
        <p14:creationId xmlns:p14="http://schemas.microsoft.com/office/powerpoint/2010/main" val="2332845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EFFE884-38E8-4459-8ACC-D8DADF040B2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41437B6-4097-4C55-AEA2-0C123B9E510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CA6312-FCA9-4744-98E7-FF94119780D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5685806-46A5-4FDD-AFFC-EF3F04FD0CDE}" type="datetime1">
              <a:rPr kumimoji="1" lang="ja-JP" altLang="en-US" smtClean="0"/>
              <a:t>2020/9/6</a:t>
            </a:fld>
            <a:endParaRPr kumimoji="1" lang="ja-JP" altLang="en-US" dirty="0"/>
          </a:p>
        </p:txBody>
      </p:sp>
      <p:sp>
        <p:nvSpPr>
          <p:cNvPr id="5" name="フッター プレースホルダー 4">
            <a:extLst>
              <a:ext uri="{FF2B5EF4-FFF2-40B4-BE49-F238E27FC236}">
                <a16:creationId xmlns:a16="http://schemas.microsoft.com/office/drawing/2014/main" id="{C44EADF3-5FF1-447E-ADB0-E6EE437567D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dirty="0"/>
          </a:p>
        </p:txBody>
      </p:sp>
      <p:sp>
        <p:nvSpPr>
          <p:cNvPr id="6" name="スライド番号プレースホルダー 5">
            <a:extLst>
              <a:ext uri="{FF2B5EF4-FFF2-40B4-BE49-F238E27FC236}">
                <a16:creationId xmlns:a16="http://schemas.microsoft.com/office/drawing/2014/main" id="{01951E4E-FD42-409E-9632-FB2AC817C20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9C3BA3-F2E4-4F2D-87E5-5154CA402B4F}" type="slidenum">
              <a:rPr kumimoji="1" lang="ja-JP" altLang="en-US" smtClean="0"/>
              <a:t>‹#›</a:t>
            </a:fld>
            <a:endParaRPr kumimoji="1" lang="ja-JP" altLang="en-US" dirty="0"/>
          </a:p>
        </p:txBody>
      </p:sp>
    </p:spTree>
    <p:extLst>
      <p:ext uri="{BB962C8B-B14F-4D97-AF65-F5344CB8AC3E}">
        <p14:creationId xmlns:p14="http://schemas.microsoft.com/office/powerpoint/2010/main" val="362095088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80.png"/><Relationship Id="rId7" Type="http://schemas.openxmlformats.org/officeDocument/2006/relationships/image" Target="../media/image23.emf"/><Relationship Id="rId2" Type="http://schemas.openxmlformats.org/officeDocument/2006/relationships/image" Target="../media/image170.png"/><Relationship Id="rId1" Type="http://schemas.openxmlformats.org/officeDocument/2006/relationships/slideLayout" Target="../slideLayouts/slideLayout1.xml"/><Relationship Id="rId6" Type="http://schemas.openxmlformats.org/officeDocument/2006/relationships/image" Target="../media/image22.emf"/><Relationship Id="rId11" Type="http://schemas.openxmlformats.org/officeDocument/2006/relationships/image" Target="../media/image26.png"/><Relationship Id="rId5" Type="http://schemas.openxmlformats.org/officeDocument/2006/relationships/image" Target="../media/image200.png"/><Relationship Id="rId10" Type="http://schemas.openxmlformats.org/officeDocument/2006/relationships/image" Target="../media/image25.png"/><Relationship Id="rId4" Type="http://schemas.openxmlformats.org/officeDocument/2006/relationships/image" Target="../media/image190.png"/><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2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0.png"/><Relationship Id="rId5" Type="http://schemas.openxmlformats.org/officeDocument/2006/relationships/image" Target="../media/image27.pn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FBBC8F-3137-4A28-9B99-F302EDDE6D1D}"/>
              </a:ext>
            </a:extLst>
          </p:cNvPr>
          <p:cNvSpPr>
            <a:spLocks noGrp="1"/>
          </p:cNvSpPr>
          <p:nvPr>
            <p:ph type="ctrTitle"/>
          </p:nvPr>
        </p:nvSpPr>
        <p:spPr>
          <a:xfrm>
            <a:off x="1143000" y="1097649"/>
            <a:ext cx="6858000" cy="2387600"/>
          </a:xfrm>
        </p:spPr>
        <p:txBody>
          <a:bodyPr>
            <a:normAutofit fontScale="90000"/>
          </a:bodyPr>
          <a:lstStyle/>
          <a:p>
            <a:r>
              <a:rPr kumimoji="1" lang="ja-JP" altLang="en-US" b="1" dirty="0"/>
              <a:t>金型</a:t>
            </a:r>
            <a:r>
              <a:rPr lang="ja-JP" altLang="en-US" b="1" dirty="0"/>
              <a:t>空間内の不良成型品</a:t>
            </a:r>
            <a:br>
              <a:rPr lang="en-US" altLang="ja-JP" b="1" dirty="0"/>
            </a:br>
            <a:r>
              <a:rPr lang="ja-JP" altLang="en-US" b="1" dirty="0"/>
              <a:t>ピッキングのための</a:t>
            </a:r>
            <a:br>
              <a:rPr lang="en-US" altLang="ja-JP" b="1" dirty="0"/>
            </a:br>
            <a:r>
              <a:rPr lang="ja-JP" altLang="en-US" b="1" dirty="0"/>
              <a:t>画像認識を用いた</a:t>
            </a:r>
            <a:br>
              <a:rPr lang="en-US" altLang="ja-JP" b="1" dirty="0"/>
            </a:br>
            <a:r>
              <a:rPr lang="ja-JP" altLang="en-US" b="1" dirty="0"/>
              <a:t>ロボットシステムの検討</a:t>
            </a:r>
            <a:endParaRPr kumimoji="1" lang="ja-JP" altLang="en-US" b="1" dirty="0"/>
          </a:p>
        </p:txBody>
      </p:sp>
      <p:sp>
        <p:nvSpPr>
          <p:cNvPr id="3" name="字幕 2">
            <a:extLst>
              <a:ext uri="{FF2B5EF4-FFF2-40B4-BE49-F238E27FC236}">
                <a16:creationId xmlns:a16="http://schemas.microsoft.com/office/drawing/2014/main" id="{3BB246F4-9017-4853-9AB1-2B2D3BD2DBB0}"/>
              </a:ext>
            </a:extLst>
          </p:cNvPr>
          <p:cNvSpPr>
            <a:spLocks noGrp="1"/>
          </p:cNvSpPr>
          <p:nvPr>
            <p:ph type="subTitle" idx="1"/>
          </p:nvPr>
        </p:nvSpPr>
        <p:spPr>
          <a:xfrm>
            <a:off x="5189838" y="3910957"/>
            <a:ext cx="2811162" cy="846394"/>
          </a:xfrm>
        </p:spPr>
        <p:txBody>
          <a:bodyPr>
            <a:normAutofit lnSpcReduction="10000"/>
          </a:bodyPr>
          <a:lstStyle/>
          <a:p>
            <a:pPr algn="l"/>
            <a:r>
              <a:rPr lang="ja-JP" altLang="en-US" sz="2400" dirty="0"/>
              <a:t>永田研究室</a:t>
            </a:r>
            <a:endParaRPr lang="en-US" altLang="ja-JP" sz="2400" dirty="0"/>
          </a:p>
          <a:p>
            <a:pPr algn="r"/>
            <a:r>
              <a:rPr lang="en-US" altLang="ja-JP" sz="2400" dirty="0"/>
              <a:t>F116056</a:t>
            </a:r>
            <a:r>
              <a:rPr lang="ja-JP" altLang="en-US" sz="2400" dirty="0"/>
              <a:t>  </a:t>
            </a:r>
            <a:r>
              <a:rPr kumimoji="1" lang="ja-JP" altLang="en-US" sz="2400" dirty="0"/>
              <a:t>三木康平</a:t>
            </a:r>
          </a:p>
        </p:txBody>
      </p:sp>
    </p:spTree>
    <p:extLst>
      <p:ext uri="{BB962C8B-B14F-4D97-AF65-F5344CB8AC3E}">
        <p14:creationId xmlns:p14="http://schemas.microsoft.com/office/powerpoint/2010/main" val="2485820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a:extLst>
              <a:ext uri="{FF2B5EF4-FFF2-40B4-BE49-F238E27FC236}">
                <a16:creationId xmlns:a16="http://schemas.microsoft.com/office/drawing/2014/main" id="{3F6BE45C-5147-43D1-B80D-03BAADEF3E72}"/>
              </a:ext>
            </a:extLst>
          </p:cNvPr>
          <p:cNvSpPr/>
          <p:nvPr/>
        </p:nvSpPr>
        <p:spPr>
          <a:xfrm>
            <a:off x="168812" y="-9306"/>
            <a:ext cx="8764173" cy="936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ワークの撮影画像を</a:t>
            </a:r>
            <a:r>
              <a:rPr lang="en-US" altLang="ja-JP" sz="2800" b="1" dirty="0"/>
              <a:t>CNN</a:t>
            </a:r>
            <a:r>
              <a:rPr lang="ja-JP" altLang="en-US" sz="2800" b="1" dirty="0"/>
              <a:t>への入力として利用できるようにするための画像処理</a:t>
            </a:r>
            <a:endParaRPr kumimoji="1" lang="ja-JP" altLang="en-US" sz="2800" b="1" dirty="0"/>
          </a:p>
        </p:txBody>
      </p:sp>
      <p:grpSp>
        <p:nvGrpSpPr>
          <p:cNvPr id="189" name="グループ化 188"/>
          <p:cNvGrpSpPr/>
          <p:nvPr/>
        </p:nvGrpSpPr>
        <p:grpSpPr>
          <a:xfrm>
            <a:off x="3715847" y="2084596"/>
            <a:ext cx="1763645" cy="1095316"/>
            <a:chOff x="2580792" y="2157710"/>
            <a:chExt cx="3444263" cy="2139068"/>
          </a:xfrm>
        </p:grpSpPr>
        <p:sp>
          <p:nvSpPr>
            <p:cNvPr id="257" name="正方形/長方形 256">
              <a:extLst>
                <a:ext uri="{FF2B5EF4-FFF2-40B4-BE49-F238E27FC236}">
                  <a16:creationId xmlns:a16="http://schemas.microsoft.com/office/drawing/2014/main" id="{D9F90478-DDBB-4AB6-B263-CE1712286C27}"/>
                </a:ext>
              </a:extLst>
            </p:cNvPr>
            <p:cNvSpPr/>
            <p:nvPr/>
          </p:nvSpPr>
          <p:spPr>
            <a:xfrm>
              <a:off x="2580792" y="2157710"/>
              <a:ext cx="3444263" cy="2139068"/>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58" name="グループ化 257">
              <a:extLst>
                <a:ext uri="{FF2B5EF4-FFF2-40B4-BE49-F238E27FC236}">
                  <a16:creationId xmlns:a16="http://schemas.microsoft.com/office/drawing/2014/main" id="{220CF2D7-997B-403B-981F-7BC0087B4F54}"/>
                </a:ext>
              </a:extLst>
            </p:cNvPr>
            <p:cNvGrpSpPr/>
            <p:nvPr/>
          </p:nvGrpSpPr>
          <p:grpSpPr>
            <a:xfrm rot="3286566">
              <a:off x="3336608" y="3139547"/>
              <a:ext cx="270814" cy="910703"/>
              <a:chOff x="5234940" y="1066800"/>
              <a:chExt cx="1722120" cy="5791200"/>
            </a:xfrm>
          </p:grpSpPr>
          <p:sp>
            <p:nvSpPr>
              <p:cNvPr id="259" name="円柱 258">
                <a:extLst>
                  <a:ext uri="{FF2B5EF4-FFF2-40B4-BE49-F238E27FC236}">
                    <a16:creationId xmlns:a16="http://schemas.microsoft.com/office/drawing/2014/main" id="{3F95C0AC-9E10-4699-963D-EAD5F0B0FFD2}"/>
                  </a:ext>
                </a:extLst>
              </p:cNvPr>
              <p:cNvSpPr/>
              <p:nvPr/>
            </p:nvSpPr>
            <p:spPr>
              <a:xfrm>
                <a:off x="5398770" y="1783080"/>
                <a:ext cx="1394460" cy="5074920"/>
              </a:xfrm>
              <a:prstGeom prst="ca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0" name="円柱 259">
                <a:extLst>
                  <a:ext uri="{FF2B5EF4-FFF2-40B4-BE49-F238E27FC236}">
                    <a16:creationId xmlns:a16="http://schemas.microsoft.com/office/drawing/2014/main" id="{1C9E2531-1A02-4B50-BE7B-B1DBC03911CC}"/>
                  </a:ext>
                </a:extLst>
              </p:cNvPr>
              <p:cNvSpPr/>
              <p:nvPr/>
            </p:nvSpPr>
            <p:spPr>
              <a:xfrm>
                <a:off x="5234940" y="1066800"/>
                <a:ext cx="1722120" cy="1889760"/>
              </a:xfrm>
              <a:prstGeom prst="ca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sp>
        <p:nvSpPr>
          <p:cNvPr id="190" name="テキスト ボックス 189">
            <a:extLst>
              <a:ext uri="{FF2B5EF4-FFF2-40B4-BE49-F238E27FC236}">
                <a16:creationId xmlns:a16="http://schemas.microsoft.com/office/drawing/2014/main" id="{6263CF63-EA17-44AE-A8F2-1A96493CCBF7}"/>
              </a:ext>
            </a:extLst>
          </p:cNvPr>
          <p:cNvSpPr txBox="1"/>
          <p:nvPr/>
        </p:nvSpPr>
        <p:spPr>
          <a:xfrm>
            <a:off x="4119550" y="1686611"/>
            <a:ext cx="934734" cy="369332"/>
          </a:xfrm>
          <a:prstGeom prst="rect">
            <a:avLst/>
          </a:prstGeom>
          <a:solidFill>
            <a:schemeClr val="bg1"/>
          </a:solidFill>
          <a:ln>
            <a:solidFill>
              <a:schemeClr val="tx1"/>
            </a:solidFill>
          </a:ln>
        </p:spPr>
        <p:txBody>
          <a:bodyPr wrap="square" rtlCol="0">
            <a:spAutoFit/>
          </a:bodyPr>
          <a:lstStyle/>
          <a:p>
            <a:pPr algn="ctr"/>
            <a:r>
              <a:rPr lang="ja-JP" altLang="en-US" dirty="0"/>
              <a:t>① 撮影</a:t>
            </a:r>
          </a:p>
        </p:txBody>
      </p:sp>
      <p:sp>
        <p:nvSpPr>
          <p:cNvPr id="191" name="矢印: 右 57">
            <a:extLst>
              <a:ext uri="{FF2B5EF4-FFF2-40B4-BE49-F238E27FC236}">
                <a16:creationId xmlns:a16="http://schemas.microsoft.com/office/drawing/2014/main" id="{99F11E55-F45B-4972-BBA0-5BDFD628B697}"/>
              </a:ext>
            </a:extLst>
          </p:cNvPr>
          <p:cNvSpPr/>
          <p:nvPr/>
        </p:nvSpPr>
        <p:spPr>
          <a:xfrm>
            <a:off x="5713769" y="2499322"/>
            <a:ext cx="318796" cy="248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2" name="矢印: 右 6">
            <a:extLst>
              <a:ext uri="{FF2B5EF4-FFF2-40B4-BE49-F238E27FC236}">
                <a16:creationId xmlns:a16="http://schemas.microsoft.com/office/drawing/2014/main" id="{382A07C9-F52D-44BF-BB0E-07AF971BE57A}"/>
              </a:ext>
            </a:extLst>
          </p:cNvPr>
          <p:cNvSpPr/>
          <p:nvPr/>
        </p:nvSpPr>
        <p:spPr>
          <a:xfrm>
            <a:off x="3114528" y="2502892"/>
            <a:ext cx="318796" cy="248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93" name="グループ化 192"/>
          <p:cNvGrpSpPr/>
          <p:nvPr/>
        </p:nvGrpSpPr>
        <p:grpSpPr>
          <a:xfrm>
            <a:off x="324137" y="1504683"/>
            <a:ext cx="2668387" cy="1724824"/>
            <a:chOff x="-290481" y="1504855"/>
            <a:chExt cx="3350877" cy="2165980"/>
          </a:xfrm>
        </p:grpSpPr>
        <p:sp>
          <p:nvSpPr>
            <p:cNvPr id="247" name="平行四辺形 246"/>
            <p:cNvSpPr/>
            <p:nvPr/>
          </p:nvSpPr>
          <p:spPr>
            <a:xfrm flipH="1">
              <a:off x="-290481" y="2856087"/>
              <a:ext cx="3350877" cy="814748"/>
            </a:xfrm>
            <a:prstGeom prst="parallelogram">
              <a:avLst>
                <a:gd name="adj" fmla="val 10278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48" name="直線コネクタ 247">
              <a:extLst>
                <a:ext uri="{FF2B5EF4-FFF2-40B4-BE49-F238E27FC236}">
                  <a16:creationId xmlns:a16="http://schemas.microsoft.com/office/drawing/2014/main" id="{7E3E23F8-409D-4ED9-B43D-42F9C6B9EC0C}"/>
                </a:ext>
              </a:extLst>
            </p:cNvPr>
            <p:cNvCxnSpPr>
              <a:cxnSpLocks/>
            </p:cNvCxnSpPr>
            <p:nvPr/>
          </p:nvCxnSpPr>
          <p:spPr>
            <a:xfrm flipH="1">
              <a:off x="109720" y="1629320"/>
              <a:ext cx="1161161" cy="1325205"/>
            </a:xfrm>
            <a:prstGeom prst="line">
              <a:avLst/>
            </a:prstGeom>
            <a:ln w="12700">
              <a:prstDash val="sysDash"/>
            </a:ln>
          </p:spPr>
          <p:style>
            <a:lnRef idx="1">
              <a:schemeClr val="dk1"/>
            </a:lnRef>
            <a:fillRef idx="0">
              <a:schemeClr val="dk1"/>
            </a:fillRef>
            <a:effectRef idx="0">
              <a:schemeClr val="dk1"/>
            </a:effectRef>
            <a:fontRef idx="minor">
              <a:schemeClr val="tx1"/>
            </a:fontRef>
          </p:style>
        </p:cxnSp>
        <p:sp>
          <p:nvSpPr>
            <p:cNvPr id="249" name="直方体 248">
              <a:extLst>
                <a:ext uri="{FF2B5EF4-FFF2-40B4-BE49-F238E27FC236}">
                  <a16:creationId xmlns:a16="http://schemas.microsoft.com/office/drawing/2014/main" id="{5A6E464F-4907-4E57-B329-6C496204B0AA}"/>
                </a:ext>
              </a:extLst>
            </p:cNvPr>
            <p:cNvSpPr/>
            <p:nvPr/>
          </p:nvSpPr>
          <p:spPr>
            <a:xfrm flipH="1">
              <a:off x="1274861" y="1504855"/>
              <a:ext cx="354445" cy="283872"/>
            </a:xfrm>
            <a:prstGeom prst="cube">
              <a:avLst>
                <a:gd name="adj" fmla="val 59337"/>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0" name="平行四辺形 249"/>
            <p:cNvSpPr/>
            <p:nvPr/>
          </p:nvSpPr>
          <p:spPr>
            <a:xfrm flipH="1">
              <a:off x="131085" y="2954525"/>
              <a:ext cx="2574566" cy="625992"/>
            </a:xfrm>
            <a:prstGeom prst="parallelogram">
              <a:avLst>
                <a:gd name="adj" fmla="val 102789"/>
              </a:avLst>
            </a:prstGeom>
            <a:solidFill>
              <a:schemeClr val="accent6">
                <a:lumMod val="40000"/>
                <a:lumOff val="6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51" name="グループ化 250">
              <a:extLst>
                <a:ext uri="{FF2B5EF4-FFF2-40B4-BE49-F238E27FC236}">
                  <a16:creationId xmlns:a16="http://schemas.microsoft.com/office/drawing/2014/main" id="{7FA4E067-8311-45EC-92F2-FACDE7B506C1}"/>
                </a:ext>
              </a:extLst>
            </p:cNvPr>
            <p:cNvGrpSpPr/>
            <p:nvPr/>
          </p:nvGrpSpPr>
          <p:grpSpPr>
            <a:xfrm rot="4104567" flipH="1">
              <a:off x="1111029" y="3076229"/>
              <a:ext cx="141956" cy="477372"/>
              <a:chOff x="5234940" y="1066800"/>
              <a:chExt cx="1722120" cy="5791200"/>
            </a:xfrm>
          </p:grpSpPr>
          <p:sp>
            <p:nvSpPr>
              <p:cNvPr id="255" name="円柱 254">
                <a:extLst>
                  <a:ext uri="{FF2B5EF4-FFF2-40B4-BE49-F238E27FC236}">
                    <a16:creationId xmlns:a16="http://schemas.microsoft.com/office/drawing/2014/main" id="{D2CF7850-C4C7-441D-A8B7-CEA7863EEB7D}"/>
                  </a:ext>
                </a:extLst>
              </p:cNvPr>
              <p:cNvSpPr/>
              <p:nvPr/>
            </p:nvSpPr>
            <p:spPr>
              <a:xfrm>
                <a:off x="5398770" y="1783080"/>
                <a:ext cx="1394460" cy="5074920"/>
              </a:xfrm>
              <a:prstGeom prst="ca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6" name="円柱 255">
                <a:extLst>
                  <a:ext uri="{FF2B5EF4-FFF2-40B4-BE49-F238E27FC236}">
                    <a16:creationId xmlns:a16="http://schemas.microsoft.com/office/drawing/2014/main" id="{DB644459-F185-4202-8620-1774BBCC5269}"/>
                  </a:ext>
                </a:extLst>
              </p:cNvPr>
              <p:cNvSpPr/>
              <p:nvPr/>
            </p:nvSpPr>
            <p:spPr>
              <a:xfrm>
                <a:off x="5234940" y="1066800"/>
                <a:ext cx="1722120" cy="1889760"/>
              </a:xfrm>
              <a:prstGeom prst="ca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252" name="直線コネクタ 251">
              <a:extLst>
                <a:ext uri="{FF2B5EF4-FFF2-40B4-BE49-F238E27FC236}">
                  <a16:creationId xmlns:a16="http://schemas.microsoft.com/office/drawing/2014/main" id="{F33E3485-32D0-4A60-9716-793B94DB0DBE}"/>
                </a:ext>
              </a:extLst>
            </p:cNvPr>
            <p:cNvCxnSpPr>
              <a:cxnSpLocks/>
              <a:stCxn id="249" idx="3"/>
            </p:cNvCxnSpPr>
            <p:nvPr/>
          </p:nvCxnSpPr>
          <p:spPr>
            <a:xfrm>
              <a:off x="1536304" y="1788727"/>
              <a:ext cx="508100" cy="1156251"/>
            </a:xfrm>
            <a:prstGeom prst="line">
              <a:avLst/>
            </a:prstGeom>
            <a:ln w="12700">
              <a:prstDash val="sysDash"/>
            </a:ln>
          </p:spPr>
          <p:style>
            <a:lnRef idx="1">
              <a:schemeClr val="dk1"/>
            </a:lnRef>
            <a:fillRef idx="0">
              <a:schemeClr val="dk1"/>
            </a:fillRef>
            <a:effectRef idx="0">
              <a:schemeClr val="dk1"/>
            </a:effectRef>
            <a:fontRef idx="minor">
              <a:schemeClr val="tx1"/>
            </a:fontRef>
          </p:style>
        </p:cxnSp>
        <p:cxnSp>
          <p:nvCxnSpPr>
            <p:cNvPr id="253" name="直線コネクタ 252">
              <a:extLst>
                <a:ext uri="{FF2B5EF4-FFF2-40B4-BE49-F238E27FC236}">
                  <a16:creationId xmlns:a16="http://schemas.microsoft.com/office/drawing/2014/main" id="{58897BD9-E592-419B-A217-3483B5DBD8BC}"/>
                </a:ext>
              </a:extLst>
            </p:cNvPr>
            <p:cNvCxnSpPr>
              <a:cxnSpLocks/>
            </p:cNvCxnSpPr>
            <p:nvPr/>
          </p:nvCxnSpPr>
          <p:spPr>
            <a:xfrm>
              <a:off x="1634998" y="1805894"/>
              <a:ext cx="1077756" cy="1774623"/>
            </a:xfrm>
            <a:prstGeom prst="line">
              <a:avLst/>
            </a:prstGeom>
            <a:ln w="12700">
              <a:prstDash val="sysDash"/>
            </a:ln>
          </p:spPr>
          <p:style>
            <a:lnRef idx="1">
              <a:schemeClr val="dk1"/>
            </a:lnRef>
            <a:fillRef idx="0">
              <a:schemeClr val="dk1"/>
            </a:fillRef>
            <a:effectRef idx="0">
              <a:schemeClr val="dk1"/>
            </a:effectRef>
            <a:fontRef idx="minor">
              <a:schemeClr val="tx1"/>
            </a:fontRef>
          </p:style>
        </p:cxnSp>
        <p:cxnSp>
          <p:nvCxnSpPr>
            <p:cNvPr id="254" name="直線コネクタ 253">
              <a:extLst>
                <a:ext uri="{FF2B5EF4-FFF2-40B4-BE49-F238E27FC236}">
                  <a16:creationId xmlns:a16="http://schemas.microsoft.com/office/drawing/2014/main" id="{7F56DA0B-38A5-4E95-86DF-C6B08D992149}"/>
                </a:ext>
              </a:extLst>
            </p:cNvPr>
            <p:cNvCxnSpPr>
              <a:cxnSpLocks/>
            </p:cNvCxnSpPr>
            <p:nvPr/>
          </p:nvCxnSpPr>
          <p:spPr>
            <a:xfrm flipH="1">
              <a:off x="773906" y="1800229"/>
              <a:ext cx="662749" cy="1789613"/>
            </a:xfrm>
            <a:prstGeom prst="line">
              <a:avLst/>
            </a:prstGeom>
            <a:ln w="12700">
              <a:prstDash val="sysDash"/>
            </a:ln>
          </p:spPr>
          <p:style>
            <a:lnRef idx="1">
              <a:schemeClr val="dk1"/>
            </a:lnRef>
            <a:fillRef idx="0">
              <a:schemeClr val="dk1"/>
            </a:fillRef>
            <a:effectRef idx="0">
              <a:schemeClr val="dk1"/>
            </a:effectRef>
            <a:fontRef idx="minor">
              <a:schemeClr val="tx1"/>
            </a:fontRef>
          </p:style>
        </p:cxnSp>
      </p:grpSp>
      <p:grpSp>
        <p:nvGrpSpPr>
          <p:cNvPr id="5" name="グループ化 4">
            <a:extLst>
              <a:ext uri="{FF2B5EF4-FFF2-40B4-BE49-F238E27FC236}">
                <a16:creationId xmlns:a16="http://schemas.microsoft.com/office/drawing/2014/main" id="{4AFA4E29-B565-4AFB-9E91-91C0F918ED3A}"/>
              </a:ext>
            </a:extLst>
          </p:cNvPr>
          <p:cNvGrpSpPr/>
          <p:nvPr/>
        </p:nvGrpSpPr>
        <p:grpSpPr>
          <a:xfrm>
            <a:off x="6281534" y="1576467"/>
            <a:ext cx="2220482" cy="1747597"/>
            <a:chOff x="5892832" y="619075"/>
            <a:chExt cx="2220482" cy="1747597"/>
          </a:xfrm>
        </p:grpSpPr>
        <p:sp>
          <p:nvSpPr>
            <p:cNvPr id="194" name="角丸四角形 193"/>
            <p:cNvSpPr/>
            <p:nvPr/>
          </p:nvSpPr>
          <p:spPr>
            <a:xfrm>
              <a:off x="5892832" y="619075"/>
              <a:ext cx="2220482" cy="1747597"/>
            </a:xfrm>
            <a:prstGeom prst="roundRect">
              <a:avLst>
                <a:gd name="adj" fmla="val 7129"/>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テキスト ボックス 194">
              <a:extLst>
                <a:ext uri="{FF2B5EF4-FFF2-40B4-BE49-F238E27FC236}">
                  <a16:creationId xmlns:a16="http://schemas.microsoft.com/office/drawing/2014/main" id="{6263CF63-EA17-44AE-A8F2-1A96493CCBF7}"/>
                </a:ext>
              </a:extLst>
            </p:cNvPr>
            <p:cNvSpPr txBox="1"/>
            <p:nvPr/>
          </p:nvSpPr>
          <p:spPr>
            <a:xfrm>
              <a:off x="6376202" y="735338"/>
              <a:ext cx="1246589" cy="369332"/>
            </a:xfrm>
            <a:prstGeom prst="rect">
              <a:avLst/>
            </a:prstGeom>
            <a:solidFill>
              <a:schemeClr val="bg1"/>
            </a:solidFill>
            <a:ln>
              <a:solidFill>
                <a:schemeClr val="tx1"/>
              </a:solidFill>
            </a:ln>
          </p:spPr>
          <p:txBody>
            <a:bodyPr wrap="square" rtlCol="0">
              <a:spAutoFit/>
            </a:bodyPr>
            <a:lstStyle/>
            <a:p>
              <a:pPr algn="ctr"/>
              <a:r>
                <a:rPr lang="ja-JP" altLang="en-US" dirty="0"/>
                <a:t>② 二値化</a:t>
              </a:r>
              <a:endParaRPr lang="en-US" altLang="ja-JP" dirty="0"/>
            </a:p>
          </p:txBody>
        </p:sp>
        <p:grpSp>
          <p:nvGrpSpPr>
            <p:cNvPr id="196" name="グループ化 195"/>
            <p:cNvGrpSpPr/>
            <p:nvPr/>
          </p:nvGrpSpPr>
          <p:grpSpPr>
            <a:xfrm>
              <a:off x="6012763" y="1169833"/>
              <a:ext cx="2055114" cy="874159"/>
              <a:chOff x="6276876" y="1925011"/>
              <a:chExt cx="2580748" cy="1097742"/>
            </a:xfrm>
          </p:grpSpPr>
          <p:sp>
            <p:nvSpPr>
              <p:cNvPr id="235" name="平行四辺形 234"/>
              <p:cNvSpPr/>
              <p:nvPr/>
            </p:nvSpPr>
            <p:spPr>
              <a:xfrm flipH="1">
                <a:off x="6276876" y="2390874"/>
                <a:ext cx="2574566" cy="625992"/>
              </a:xfrm>
              <a:prstGeom prst="parallelogram">
                <a:avLst>
                  <a:gd name="adj" fmla="val 102789"/>
                </a:avLst>
              </a:prstGeom>
              <a:solidFill>
                <a:schemeClr val="accent6">
                  <a:lumMod val="40000"/>
                  <a:lumOff val="6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36" name="グループ化 235">
                <a:extLst>
                  <a:ext uri="{FF2B5EF4-FFF2-40B4-BE49-F238E27FC236}">
                    <a16:creationId xmlns:a16="http://schemas.microsoft.com/office/drawing/2014/main" id="{7FA4E067-8311-45EC-92F2-FACDE7B506C1}"/>
                  </a:ext>
                </a:extLst>
              </p:cNvPr>
              <p:cNvGrpSpPr/>
              <p:nvPr/>
            </p:nvGrpSpPr>
            <p:grpSpPr>
              <a:xfrm rot="4104567" flipH="1">
                <a:off x="7256820" y="2512578"/>
                <a:ext cx="141956" cy="477372"/>
                <a:chOff x="5234940" y="1066800"/>
                <a:chExt cx="1722120" cy="5791200"/>
              </a:xfrm>
            </p:grpSpPr>
            <p:sp>
              <p:nvSpPr>
                <p:cNvPr id="245" name="円柱 244">
                  <a:extLst>
                    <a:ext uri="{FF2B5EF4-FFF2-40B4-BE49-F238E27FC236}">
                      <a16:creationId xmlns:a16="http://schemas.microsoft.com/office/drawing/2014/main" id="{D2CF7850-C4C7-441D-A8B7-CEA7863EEB7D}"/>
                    </a:ext>
                  </a:extLst>
                </p:cNvPr>
                <p:cNvSpPr/>
                <p:nvPr/>
              </p:nvSpPr>
              <p:spPr>
                <a:xfrm>
                  <a:off x="5398770" y="1783080"/>
                  <a:ext cx="1394460" cy="5074920"/>
                </a:xfrm>
                <a:prstGeom prst="ca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6" name="円柱 245">
                  <a:extLst>
                    <a:ext uri="{FF2B5EF4-FFF2-40B4-BE49-F238E27FC236}">
                      <a16:creationId xmlns:a16="http://schemas.microsoft.com/office/drawing/2014/main" id="{DB644459-F185-4202-8620-1774BBCC5269}"/>
                    </a:ext>
                  </a:extLst>
                </p:cNvPr>
                <p:cNvSpPr/>
                <p:nvPr/>
              </p:nvSpPr>
              <p:spPr>
                <a:xfrm>
                  <a:off x="5234940" y="1066800"/>
                  <a:ext cx="1722120" cy="1889760"/>
                </a:xfrm>
                <a:prstGeom prst="ca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237" name="グループ化 236"/>
              <p:cNvGrpSpPr/>
              <p:nvPr/>
            </p:nvGrpSpPr>
            <p:grpSpPr>
              <a:xfrm>
                <a:off x="6283058" y="1925011"/>
                <a:ext cx="2574566" cy="625992"/>
                <a:chOff x="7030858" y="1186148"/>
                <a:chExt cx="3373097" cy="820150"/>
              </a:xfrm>
            </p:grpSpPr>
            <p:sp>
              <p:nvSpPr>
                <p:cNvPr id="241" name="平行四辺形 240"/>
                <p:cNvSpPr/>
                <p:nvPr/>
              </p:nvSpPr>
              <p:spPr>
                <a:xfrm flipH="1">
                  <a:off x="7030858" y="1186148"/>
                  <a:ext cx="3373097" cy="820150"/>
                </a:xfrm>
                <a:prstGeom prst="parallelogram">
                  <a:avLst>
                    <a:gd name="adj" fmla="val 102789"/>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42" name="グループ化 241">
                  <a:extLst>
                    <a:ext uri="{FF2B5EF4-FFF2-40B4-BE49-F238E27FC236}">
                      <a16:creationId xmlns:a16="http://schemas.microsoft.com/office/drawing/2014/main" id="{7FA4E067-8311-45EC-92F2-FACDE7B506C1}"/>
                    </a:ext>
                  </a:extLst>
                </p:cNvPr>
                <p:cNvGrpSpPr/>
                <p:nvPr/>
              </p:nvGrpSpPr>
              <p:grpSpPr>
                <a:xfrm rot="4104567" flipH="1">
                  <a:off x="8314743" y="1345600"/>
                  <a:ext cx="185985" cy="625434"/>
                  <a:chOff x="5234940" y="1066800"/>
                  <a:chExt cx="1722120" cy="5791200"/>
                </a:xfrm>
                <a:solidFill>
                  <a:schemeClr val="bg1"/>
                </a:solidFill>
              </p:grpSpPr>
              <p:sp>
                <p:nvSpPr>
                  <p:cNvPr id="243" name="円柱 242">
                    <a:extLst>
                      <a:ext uri="{FF2B5EF4-FFF2-40B4-BE49-F238E27FC236}">
                        <a16:creationId xmlns:a16="http://schemas.microsoft.com/office/drawing/2014/main" id="{D2CF7850-C4C7-441D-A8B7-CEA7863EEB7D}"/>
                      </a:ext>
                    </a:extLst>
                  </p:cNvPr>
                  <p:cNvSpPr/>
                  <p:nvPr/>
                </p:nvSpPr>
                <p:spPr>
                  <a:xfrm>
                    <a:off x="5398770" y="1783080"/>
                    <a:ext cx="1394460" cy="5074920"/>
                  </a:xfrm>
                  <a:prstGeom prst="ca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4" name="円柱 243">
                    <a:extLst>
                      <a:ext uri="{FF2B5EF4-FFF2-40B4-BE49-F238E27FC236}">
                        <a16:creationId xmlns:a16="http://schemas.microsoft.com/office/drawing/2014/main" id="{DB644459-F185-4202-8620-1774BBCC5269}"/>
                      </a:ext>
                    </a:extLst>
                  </p:cNvPr>
                  <p:cNvSpPr/>
                  <p:nvPr/>
                </p:nvSpPr>
                <p:spPr>
                  <a:xfrm>
                    <a:off x="5234940" y="1066800"/>
                    <a:ext cx="1722120" cy="1889760"/>
                  </a:xfrm>
                  <a:prstGeom prst="ca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cxnSp>
            <p:nvCxnSpPr>
              <p:cNvPr id="238" name="直線コネクタ 237"/>
              <p:cNvCxnSpPr/>
              <p:nvPr/>
            </p:nvCxnSpPr>
            <p:spPr>
              <a:xfrm>
                <a:off x="6930009" y="2551002"/>
                <a:ext cx="0" cy="47175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9" name="直線コネクタ 238"/>
              <p:cNvCxnSpPr/>
              <p:nvPr/>
            </p:nvCxnSpPr>
            <p:spPr>
              <a:xfrm>
                <a:off x="6276876" y="1925011"/>
                <a:ext cx="0" cy="47175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0" name="直線コネクタ 239"/>
              <p:cNvCxnSpPr/>
              <p:nvPr/>
            </p:nvCxnSpPr>
            <p:spPr>
              <a:xfrm>
                <a:off x="8857624" y="2551002"/>
                <a:ext cx="0" cy="4640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sp>
        <p:nvSpPr>
          <p:cNvPr id="200" name="矢印: 右 57">
            <a:extLst>
              <a:ext uri="{FF2B5EF4-FFF2-40B4-BE49-F238E27FC236}">
                <a16:creationId xmlns:a16="http://schemas.microsoft.com/office/drawing/2014/main" id="{99F11E55-F45B-4972-BBA0-5BDFD628B697}"/>
              </a:ext>
            </a:extLst>
          </p:cNvPr>
          <p:cNvSpPr/>
          <p:nvPr/>
        </p:nvSpPr>
        <p:spPr>
          <a:xfrm>
            <a:off x="3433324" y="5254202"/>
            <a:ext cx="318796" cy="248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0" name="グループ化 19">
            <a:extLst>
              <a:ext uri="{FF2B5EF4-FFF2-40B4-BE49-F238E27FC236}">
                <a16:creationId xmlns:a16="http://schemas.microsoft.com/office/drawing/2014/main" id="{84836C09-87A1-4E09-9D7B-A5E45C93DD80}"/>
              </a:ext>
            </a:extLst>
          </p:cNvPr>
          <p:cNvGrpSpPr/>
          <p:nvPr/>
        </p:nvGrpSpPr>
        <p:grpSpPr>
          <a:xfrm>
            <a:off x="1215657" y="4524618"/>
            <a:ext cx="1949281" cy="1777522"/>
            <a:chOff x="810927" y="2506915"/>
            <a:chExt cx="1949281" cy="1777522"/>
          </a:xfrm>
        </p:grpSpPr>
        <p:sp>
          <p:nvSpPr>
            <p:cNvPr id="198" name="テキスト ボックス 197">
              <a:extLst>
                <a:ext uri="{FF2B5EF4-FFF2-40B4-BE49-F238E27FC236}">
                  <a16:creationId xmlns:a16="http://schemas.microsoft.com/office/drawing/2014/main" id="{6263CF63-EA17-44AE-A8F2-1A96493CCBF7}"/>
                </a:ext>
              </a:extLst>
            </p:cNvPr>
            <p:cNvSpPr txBox="1"/>
            <p:nvPr/>
          </p:nvSpPr>
          <p:spPr>
            <a:xfrm>
              <a:off x="810927" y="2506915"/>
              <a:ext cx="1949281" cy="646331"/>
            </a:xfrm>
            <a:prstGeom prst="rect">
              <a:avLst/>
            </a:prstGeom>
            <a:solidFill>
              <a:schemeClr val="bg1"/>
            </a:solidFill>
            <a:ln>
              <a:solidFill>
                <a:schemeClr val="tx1"/>
              </a:solidFill>
            </a:ln>
          </p:spPr>
          <p:txBody>
            <a:bodyPr wrap="square" rtlCol="0">
              <a:spAutoFit/>
            </a:bodyPr>
            <a:lstStyle/>
            <a:p>
              <a:pPr algn="ctr"/>
              <a:r>
                <a:rPr lang="ja-JP" altLang="en-US" dirty="0"/>
                <a:t>③ クリッピング</a:t>
              </a:r>
              <a:endParaRPr lang="en-US" altLang="ja-JP" dirty="0"/>
            </a:p>
            <a:p>
              <a:pPr algn="ctr"/>
              <a:r>
                <a:rPr lang="ja-JP" altLang="en-US" dirty="0"/>
                <a:t>領域計算</a:t>
              </a:r>
            </a:p>
          </p:txBody>
        </p:sp>
        <p:grpSp>
          <p:nvGrpSpPr>
            <p:cNvPr id="201" name="グループ化 200"/>
            <p:cNvGrpSpPr/>
            <p:nvPr/>
          </p:nvGrpSpPr>
          <p:grpSpPr>
            <a:xfrm>
              <a:off x="919669" y="3189121"/>
              <a:ext cx="1763645" cy="1095316"/>
              <a:chOff x="381535" y="4127972"/>
              <a:chExt cx="2214730" cy="1375464"/>
            </a:xfrm>
          </p:grpSpPr>
          <p:sp>
            <p:nvSpPr>
              <p:cNvPr id="211" name="正方形/長方形 210">
                <a:extLst>
                  <a:ext uri="{FF2B5EF4-FFF2-40B4-BE49-F238E27FC236}">
                    <a16:creationId xmlns:a16="http://schemas.microsoft.com/office/drawing/2014/main" id="{D9F90478-DDBB-4AB6-B263-CE1712286C27}"/>
                  </a:ext>
                </a:extLst>
              </p:cNvPr>
              <p:cNvSpPr/>
              <p:nvPr/>
            </p:nvSpPr>
            <p:spPr>
              <a:xfrm>
                <a:off x="381535" y="4127972"/>
                <a:ext cx="2214730" cy="13754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12" name="グループ化 211"/>
              <p:cNvGrpSpPr/>
              <p:nvPr/>
            </p:nvGrpSpPr>
            <p:grpSpPr>
              <a:xfrm>
                <a:off x="550610" y="4677914"/>
                <a:ext cx="737604" cy="737604"/>
                <a:chOff x="550610" y="4677914"/>
                <a:chExt cx="737604" cy="737604"/>
              </a:xfrm>
            </p:grpSpPr>
            <p:cxnSp>
              <p:nvCxnSpPr>
                <p:cNvPr id="213" name="直線コネクタ 212"/>
                <p:cNvCxnSpPr/>
                <p:nvPr/>
              </p:nvCxnSpPr>
              <p:spPr>
                <a:xfrm flipH="1">
                  <a:off x="550610" y="4677914"/>
                  <a:ext cx="737604" cy="737604"/>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14" name="正方形/長方形 213"/>
                <p:cNvSpPr/>
                <p:nvPr/>
              </p:nvSpPr>
              <p:spPr>
                <a:xfrm>
                  <a:off x="550610" y="4677914"/>
                  <a:ext cx="737604" cy="73760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15" name="グループ化 214">
                  <a:extLst>
                    <a:ext uri="{FF2B5EF4-FFF2-40B4-BE49-F238E27FC236}">
                      <a16:creationId xmlns:a16="http://schemas.microsoft.com/office/drawing/2014/main" id="{220CF2D7-997B-403B-981F-7BC0087B4F54}"/>
                    </a:ext>
                  </a:extLst>
                </p:cNvPr>
                <p:cNvGrpSpPr/>
                <p:nvPr/>
              </p:nvGrpSpPr>
              <p:grpSpPr>
                <a:xfrm rot="3286566">
                  <a:off x="867540" y="4759313"/>
                  <a:ext cx="174139" cy="585600"/>
                  <a:chOff x="5234940" y="1066800"/>
                  <a:chExt cx="1722120" cy="5791200"/>
                </a:xfrm>
                <a:solidFill>
                  <a:schemeClr val="bg1"/>
                </a:solidFill>
              </p:grpSpPr>
              <p:sp>
                <p:nvSpPr>
                  <p:cNvPr id="217" name="円柱 216">
                    <a:extLst>
                      <a:ext uri="{FF2B5EF4-FFF2-40B4-BE49-F238E27FC236}">
                        <a16:creationId xmlns:a16="http://schemas.microsoft.com/office/drawing/2014/main" id="{3F95C0AC-9E10-4699-963D-EAD5F0B0FFD2}"/>
                      </a:ext>
                    </a:extLst>
                  </p:cNvPr>
                  <p:cNvSpPr/>
                  <p:nvPr/>
                </p:nvSpPr>
                <p:spPr>
                  <a:xfrm>
                    <a:off x="5398770" y="1783080"/>
                    <a:ext cx="1394460" cy="5074920"/>
                  </a:xfrm>
                  <a:prstGeom prst="ca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8" name="円柱 217">
                    <a:extLst>
                      <a:ext uri="{FF2B5EF4-FFF2-40B4-BE49-F238E27FC236}">
                        <a16:creationId xmlns:a16="http://schemas.microsoft.com/office/drawing/2014/main" id="{1C9E2531-1A02-4B50-BE7B-B1DBC03911CC}"/>
                      </a:ext>
                    </a:extLst>
                  </p:cNvPr>
                  <p:cNvSpPr/>
                  <p:nvPr/>
                </p:nvSpPr>
                <p:spPr>
                  <a:xfrm>
                    <a:off x="5234940" y="1066800"/>
                    <a:ext cx="1722120" cy="1889760"/>
                  </a:xfrm>
                  <a:prstGeom prst="ca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216" name="直線コネクタ 215"/>
                <p:cNvCxnSpPr>
                  <a:stCxn id="218" idx="1"/>
                  <a:endCxn id="217" idx="3"/>
                </p:cNvCxnSpPr>
                <p:nvPr/>
              </p:nvCxnSpPr>
              <p:spPr>
                <a:xfrm flipH="1">
                  <a:off x="715419" y="4883235"/>
                  <a:ext cx="478380" cy="33775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grpSp>
      <p:sp>
        <p:nvSpPr>
          <p:cNvPr id="197" name="矢印: 右 57">
            <a:extLst>
              <a:ext uri="{FF2B5EF4-FFF2-40B4-BE49-F238E27FC236}">
                <a16:creationId xmlns:a16="http://schemas.microsoft.com/office/drawing/2014/main" id="{99F11E55-F45B-4972-BBA0-5BDFD628B697}"/>
              </a:ext>
            </a:extLst>
          </p:cNvPr>
          <p:cNvSpPr/>
          <p:nvPr/>
        </p:nvSpPr>
        <p:spPr>
          <a:xfrm>
            <a:off x="6372959" y="5254202"/>
            <a:ext cx="318796" cy="248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7" name="グループ化 6">
            <a:extLst>
              <a:ext uri="{FF2B5EF4-FFF2-40B4-BE49-F238E27FC236}">
                <a16:creationId xmlns:a16="http://schemas.microsoft.com/office/drawing/2014/main" id="{C6BD4764-9345-4C7F-9105-27C037189609}"/>
              </a:ext>
            </a:extLst>
          </p:cNvPr>
          <p:cNvGrpSpPr/>
          <p:nvPr/>
        </p:nvGrpSpPr>
        <p:grpSpPr>
          <a:xfrm>
            <a:off x="4040877" y="4626024"/>
            <a:ext cx="2050191" cy="1396386"/>
            <a:chOff x="4075496" y="2653743"/>
            <a:chExt cx="2050191" cy="1396386"/>
          </a:xfrm>
        </p:grpSpPr>
        <p:grpSp>
          <p:nvGrpSpPr>
            <p:cNvPr id="199" name="グループ化 198"/>
            <p:cNvGrpSpPr/>
            <p:nvPr/>
          </p:nvGrpSpPr>
          <p:grpSpPr>
            <a:xfrm>
              <a:off x="4075496" y="3228795"/>
              <a:ext cx="2050191" cy="821334"/>
              <a:chOff x="3322162" y="4577281"/>
              <a:chExt cx="2574566" cy="1031406"/>
            </a:xfrm>
          </p:grpSpPr>
          <p:sp>
            <p:nvSpPr>
              <p:cNvPr id="219" name="平行四辺形 218"/>
              <p:cNvSpPr/>
              <p:nvPr/>
            </p:nvSpPr>
            <p:spPr>
              <a:xfrm flipH="1">
                <a:off x="3322162" y="4982695"/>
                <a:ext cx="2574566" cy="625992"/>
              </a:xfrm>
              <a:prstGeom prst="parallelogram">
                <a:avLst>
                  <a:gd name="adj" fmla="val 102789"/>
                </a:avLst>
              </a:prstGeom>
              <a:solidFill>
                <a:schemeClr val="accent6">
                  <a:lumMod val="40000"/>
                  <a:lumOff val="60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20" name="グループ化 219">
                <a:extLst>
                  <a:ext uri="{FF2B5EF4-FFF2-40B4-BE49-F238E27FC236}">
                    <a16:creationId xmlns:a16="http://schemas.microsoft.com/office/drawing/2014/main" id="{7FA4E067-8311-45EC-92F2-FACDE7B506C1}"/>
                  </a:ext>
                </a:extLst>
              </p:cNvPr>
              <p:cNvGrpSpPr/>
              <p:nvPr/>
            </p:nvGrpSpPr>
            <p:grpSpPr>
              <a:xfrm rot="4104567" flipH="1">
                <a:off x="4302106" y="5104399"/>
                <a:ext cx="141956" cy="477372"/>
                <a:chOff x="5234940" y="1066800"/>
                <a:chExt cx="1722120" cy="5791200"/>
              </a:xfrm>
            </p:grpSpPr>
            <p:sp>
              <p:nvSpPr>
                <p:cNvPr id="233" name="円柱 232">
                  <a:extLst>
                    <a:ext uri="{FF2B5EF4-FFF2-40B4-BE49-F238E27FC236}">
                      <a16:creationId xmlns:a16="http://schemas.microsoft.com/office/drawing/2014/main" id="{D2CF7850-C4C7-441D-A8B7-CEA7863EEB7D}"/>
                    </a:ext>
                  </a:extLst>
                </p:cNvPr>
                <p:cNvSpPr/>
                <p:nvPr/>
              </p:nvSpPr>
              <p:spPr>
                <a:xfrm>
                  <a:off x="5398770" y="1783080"/>
                  <a:ext cx="1394460" cy="5074920"/>
                </a:xfrm>
                <a:prstGeom prst="ca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4" name="円柱 233">
                  <a:extLst>
                    <a:ext uri="{FF2B5EF4-FFF2-40B4-BE49-F238E27FC236}">
                      <a16:creationId xmlns:a16="http://schemas.microsoft.com/office/drawing/2014/main" id="{DB644459-F185-4202-8620-1774BBCC5269}"/>
                    </a:ext>
                  </a:extLst>
                </p:cNvPr>
                <p:cNvSpPr/>
                <p:nvPr/>
              </p:nvSpPr>
              <p:spPr>
                <a:xfrm>
                  <a:off x="5234940" y="1066800"/>
                  <a:ext cx="1722120" cy="1889760"/>
                </a:xfrm>
                <a:prstGeom prst="ca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221" name="直線コネクタ 220"/>
              <p:cNvCxnSpPr/>
              <p:nvPr/>
            </p:nvCxnSpPr>
            <p:spPr>
              <a:xfrm>
                <a:off x="4084347" y="5094466"/>
                <a:ext cx="0" cy="47175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2" name="直線コネクタ 221"/>
              <p:cNvCxnSpPr/>
              <p:nvPr/>
            </p:nvCxnSpPr>
            <p:spPr>
              <a:xfrm>
                <a:off x="3543540" y="4577281"/>
                <a:ext cx="0" cy="47175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3" name="平行四辺形 222"/>
              <p:cNvSpPr/>
              <p:nvPr/>
            </p:nvSpPr>
            <p:spPr>
              <a:xfrm flipH="1">
                <a:off x="3567119" y="5054659"/>
                <a:ext cx="1479610" cy="500800"/>
              </a:xfrm>
              <a:prstGeom prst="parallelogram">
                <a:avLst>
                  <a:gd name="adj" fmla="val 10278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24" name="直線コネクタ 223"/>
              <p:cNvCxnSpPr/>
              <p:nvPr/>
            </p:nvCxnSpPr>
            <p:spPr>
              <a:xfrm>
                <a:off x="5069539" y="5117309"/>
                <a:ext cx="0" cy="46400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25" name="グループ化 224"/>
              <p:cNvGrpSpPr/>
              <p:nvPr/>
            </p:nvGrpSpPr>
            <p:grpSpPr>
              <a:xfrm>
                <a:off x="3567119" y="4577281"/>
                <a:ext cx="1479610" cy="506687"/>
                <a:chOff x="3732219" y="4415550"/>
                <a:chExt cx="1479610" cy="506687"/>
              </a:xfrm>
            </p:grpSpPr>
            <p:sp>
              <p:nvSpPr>
                <p:cNvPr id="226" name="平行四辺形 225"/>
                <p:cNvSpPr/>
                <p:nvPr/>
              </p:nvSpPr>
              <p:spPr>
                <a:xfrm flipH="1">
                  <a:off x="3732219" y="4421437"/>
                  <a:ext cx="1479610" cy="500800"/>
                </a:xfrm>
                <a:prstGeom prst="parallelogram">
                  <a:avLst>
                    <a:gd name="adj" fmla="val 102789"/>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27" name="直線コネクタ 226"/>
                <p:cNvCxnSpPr/>
                <p:nvPr/>
              </p:nvCxnSpPr>
              <p:spPr>
                <a:xfrm flipH="1">
                  <a:off x="4228649" y="4415550"/>
                  <a:ext cx="480991" cy="506687"/>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28" name="グループ化 227"/>
                <p:cNvGrpSpPr/>
                <p:nvPr/>
              </p:nvGrpSpPr>
              <p:grpSpPr>
                <a:xfrm>
                  <a:off x="4299499" y="4596886"/>
                  <a:ext cx="477372" cy="175659"/>
                  <a:chOff x="4299499" y="4596886"/>
                  <a:chExt cx="477372" cy="175659"/>
                </a:xfrm>
              </p:grpSpPr>
              <p:grpSp>
                <p:nvGrpSpPr>
                  <p:cNvPr id="229" name="グループ化 228">
                    <a:extLst>
                      <a:ext uri="{FF2B5EF4-FFF2-40B4-BE49-F238E27FC236}">
                        <a16:creationId xmlns:a16="http://schemas.microsoft.com/office/drawing/2014/main" id="{7FA4E067-8311-45EC-92F2-FACDE7B506C1}"/>
                      </a:ext>
                    </a:extLst>
                  </p:cNvPr>
                  <p:cNvGrpSpPr/>
                  <p:nvPr/>
                </p:nvGrpSpPr>
                <p:grpSpPr>
                  <a:xfrm rot="4104567" flipH="1">
                    <a:off x="4467207" y="4446029"/>
                    <a:ext cx="141956" cy="477372"/>
                    <a:chOff x="5234940" y="1066800"/>
                    <a:chExt cx="1722120" cy="5791200"/>
                  </a:xfrm>
                  <a:solidFill>
                    <a:schemeClr val="bg1"/>
                  </a:solidFill>
                </p:grpSpPr>
                <p:sp>
                  <p:nvSpPr>
                    <p:cNvPr id="231" name="円柱 230">
                      <a:extLst>
                        <a:ext uri="{FF2B5EF4-FFF2-40B4-BE49-F238E27FC236}">
                          <a16:creationId xmlns:a16="http://schemas.microsoft.com/office/drawing/2014/main" id="{D2CF7850-C4C7-441D-A8B7-CEA7863EEB7D}"/>
                        </a:ext>
                      </a:extLst>
                    </p:cNvPr>
                    <p:cNvSpPr/>
                    <p:nvPr/>
                  </p:nvSpPr>
                  <p:spPr>
                    <a:xfrm>
                      <a:off x="5398770" y="1783080"/>
                      <a:ext cx="1394460" cy="5074920"/>
                    </a:xfrm>
                    <a:prstGeom prst="ca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2" name="円柱 231">
                      <a:extLst>
                        <a:ext uri="{FF2B5EF4-FFF2-40B4-BE49-F238E27FC236}">
                          <a16:creationId xmlns:a16="http://schemas.microsoft.com/office/drawing/2014/main" id="{DB644459-F185-4202-8620-1774BBCC5269}"/>
                        </a:ext>
                      </a:extLst>
                    </p:cNvPr>
                    <p:cNvSpPr/>
                    <p:nvPr/>
                  </p:nvSpPr>
                  <p:spPr>
                    <a:xfrm>
                      <a:off x="5234940" y="1066800"/>
                      <a:ext cx="1722120" cy="1889760"/>
                    </a:xfrm>
                    <a:prstGeom prst="ca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230" name="直線コネクタ 229"/>
                  <p:cNvCxnSpPr>
                    <a:stCxn id="232" idx="1"/>
                    <a:endCxn id="231" idx="3"/>
                  </p:cNvCxnSpPr>
                  <p:nvPr/>
                </p:nvCxnSpPr>
                <p:spPr>
                  <a:xfrm flipH="1">
                    <a:off x="4316245" y="4596886"/>
                    <a:ext cx="443879" cy="1756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grpSp>
        <p:sp>
          <p:nvSpPr>
            <p:cNvPr id="202" name="テキスト ボックス 201">
              <a:extLst>
                <a:ext uri="{FF2B5EF4-FFF2-40B4-BE49-F238E27FC236}">
                  <a16:creationId xmlns:a16="http://schemas.microsoft.com/office/drawing/2014/main" id="{6263CF63-EA17-44AE-A8F2-1A96493CCBF7}"/>
                </a:ext>
              </a:extLst>
            </p:cNvPr>
            <p:cNvSpPr txBox="1"/>
            <p:nvPr/>
          </p:nvSpPr>
          <p:spPr>
            <a:xfrm>
              <a:off x="4134496" y="2653743"/>
              <a:ext cx="1874474" cy="369332"/>
            </a:xfrm>
            <a:prstGeom prst="rect">
              <a:avLst/>
            </a:prstGeom>
            <a:solidFill>
              <a:schemeClr val="bg1"/>
            </a:solidFill>
            <a:ln>
              <a:solidFill>
                <a:schemeClr val="tx1"/>
              </a:solidFill>
            </a:ln>
          </p:spPr>
          <p:txBody>
            <a:bodyPr wrap="square" rtlCol="0">
              <a:spAutoFit/>
            </a:bodyPr>
            <a:lstStyle/>
            <a:p>
              <a:pPr algn="ctr"/>
              <a:r>
                <a:rPr lang="ja-JP" altLang="en-US" dirty="0"/>
                <a:t>④ クリッピング</a:t>
              </a:r>
            </a:p>
          </p:txBody>
        </p:sp>
      </p:grpSp>
      <p:grpSp>
        <p:nvGrpSpPr>
          <p:cNvPr id="203" name="グループ化 202"/>
          <p:cNvGrpSpPr/>
          <p:nvPr/>
        </p:nvGrpSpPr>
        <p:grpSpPr>
          <a:xfrm>
            <a:off x="6999487" y="4470429"/>
            <a:ext cx="1593523" cy="1312480"/>
            <a:chOff x="6665647" y="3635556"/>
            <a:chExt cx="2001096" cy="1648171"/>
          </a:xfrm>
        </p:grpSpPr>
        <p:sp>
          <p:nvSpPr>
            <p:cNvPr id="204" name="角丸四角形 203"/>
            <p:cNvSpPr/>
            <p:nvPr/>
          </p:nvSpPr>
          <p:spPr>
            <a:xfrm>
              <a:off x="6706837" y="3635556"/>
              <a:ext cx="1959906" cy="1648171"/>
            </a:xfrm>
            <a:prstGeom prst="roundRect">
              <a:avLst>
                <a:gd name="adj" fmla="val 712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5" name="グループ化 204"/>
            <p:cNvGrpSpPr/>
            <p:nvPr/>
          </p:nvGrpSpPr>
          <p:grpSpPr>
            <a:xfrm>
              <a:off x="7306776" y="4295165"/>
              <a:ext cx="737604" cy="737604"/>
              <a:chOff x="7508143" y="5154505"/>
              <a:chExt cx="966380" cy="966380"/>
            </a:xfrm>
          </p:grpSpPr>
          <p:sp>
            <p:nvSpPr>
              <p:cNvPr id="207" name="正方形/長方形 206"/>
              <p:cNvSpPr/>
              <p:nvPr/>
            </p:nvSpPr>
            <p:spPr>
              <a:xfrm>
                <a:off x="7508143" y="5154505"/>
                <a:ext cx="966380" cy="96638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08" name="グループ化 207">
                <a:extLst>
                  <a:ext uri="{FF2B5EF4-FFF2-40B4-BE49-F238E27FC236}">
                    <a16:creationId xmlns:a16="http://schemas.microsoft.com/office/drawing/2014/main" id="{220CF2D7-997B-403B-981F-7BC0087B4F54}"/>
                  </a:ext>
                </a:extLst>
              </p:cNvPr>
              <p:cNvGrpSpPr/>
              <p:nvPr/>
            </p:nvGrpSpPr>
            <p:grpSpPr>
              <a:xfrm rot="3286566">
                <a:off x="7877258" y="5254079"/>
                <a:ext cx="228150" cy="767231"/>
                <a:chOff x="5234940" y="1066800"/>
                <a:chExt cx="1722120" cy="5791200"/>
              </a:xfrm>
            </p:grpSpPr>
            <p:sp>
              <p:nvSpPr>
                <p:cNvPr id="209" name="円柱 208">
                  <a:extLst>
                    <a:ext uri="{FF2B5EF4-FFF2-40B4-BE49-F238E27FC236}">
                      <a16:creationId xmlns:a16="http://schemas.microsoft.com/office/drawing/2014/main" id="{3F95C0AC-9E10-4699-963D-EAD5F0B0FFD2}"/>
                    </a:ext>
                  </a:extLst>
                </p:cNvPr>
                <p:cNvSpPr/>
                <p:nvPr/>
              </p:nvSpPr>
              <p:spPr>
                <a:xfrm>
                  <a:off x="5398770" y="1783080"/>
                  <a:ext cx="1394460" cy="5074920"/>
                </a:xfrm>
                <a:prstGeom prst="ca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0" name="円柱 209">
                  <a:extLst>
                    <a:ext uri="{FF2B5EF4-FFF2-40B4-BE49-F238E27FC236}">
                      <a16:creationId xmlns:a16="http://schemas.microsoft.com/office/drawing/2014/main" id="{1C9E2531-1A02-4B50-BE7B-B1DBC03911CC}"/>
                    </a:ext>
                  </a:extLst>
                </p:cNvPr>
                <p:cNvSpPr/>
                <p:nvPr/>
              </p:nvSpPr>
              <p:spPr>
                <a:xfrm>
                  <a:off x="5234940" y="1066800"/>
                  <a:ext cx="1722120" cy="1889760"/>
                </a:xfrm>
                <a:prstGeom prst="ca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sp>
          <p:nvSpPr>
            <p:cNvPr id="206" name="テキスト ボックス 205">
              <a:extLst>
                <a:ext uri="{FF2B5EF4-FFF2-40B4-BE49-F238E27FC236}">
                  <a16:creationId xmlns:a16="http://schemas.microsoft.com/office/drawing/2014/main" id="{6263CF63-EA17-44AE-A8F2-1A96493CCBF7}"/>
                </a:ext>
              </a:extLst>
            </p:cNvPr>
            <p:cNvSpPr txBox="1"/>
            <p:nvPr/>
          </p:nvSpPr>
          <p:spPr>
            <a:xfrm>
              <a:off x="6665647" y="3775612"/>
              <a:ext cx="2001096" cy="463795"/>
            </a:xfrm>
            <a:prstGeom prst="rect">
              <a:avLst/>
            </a:prstGeom>
            <a:solidFill>
              <a:schemeClr val="bg1"/>
            </a:solidFill>
            <a:ln>
              <a:solidFill>
                <a:schemeClr val="tx1"/>
              </a:solidFill>
            </a:ln>
          </p:spPr>
          <p:txBody>
            <a:bodyPr wrap="square" rtlCol="0">
              <a:spAutoFit/>
            </a:bodyPr>
            <a:lstStyle/>
            <a:p>
              <a:pPr algn="ctr"/>
              <a:r>
                <a:rPr lang="ja-JP" altLang="en-US" dirty="0"/>
                <a:t>クリップ画像</a:t>
              </a:r>
            </a:p>
          </p:txBody>
        </p:sp>
      </p:grpSp>
      <p:sp>
        <p:nvSpPr>
          <p:cNvPr id="261" name="矢印: 右 57">
            <a:extLst>
              <a:ext uri="{FF2B5EF4-FFF2-40B4-BE49-F238E27FC236}">
                <a16:creationId xmlns:a16="http://schemas.microsoft.com/office/drawing/2014/main" id="{99F11E55-F45B-4972-BBA0-5BDFD628B697}"/>
              </a:ext>
            </a:extLst>
          </p:cNvPr>
          <p:cNvSpPr/>
          <p:nvPr/>
        </p:nvSpPr>
        <p:spPr>
          <a:xfrm>
            <a:off x="726771" y="5247877"/>
            <a:ext cx="318796" cy="248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7" name="矢印: 右 57">
            <a:extLst>
              <a:ext uri="{FF2B5EF4-FFF2-40B4-BE49-F238E27FC236}">
                <a16:creationId xmlns:a16="http://schemas.microsoft.com/office/drawing/2014/main" id="{E232D4EE-B0C8-4BD4-8707-8A8F2341B0FF}"/>
              </a:ext>
            </a:extLst>
          </p:cNvPr>
          <p:cNvSpPr/>
          <p:nvPr/>
        </p:nvSpPr>
        <p:spPr>
          <a:xfrm>
            <a:off x="8681103" y="2428121"/>
            <a:ext cx="318796" cy="248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テキスト ボックス 1">
            <a:extLst>
              <a:ext uri="{FF2B5EF4-FFF2-40B4-BE49-F238E27FC236}">
                <a16:creationId xmlns:a16="http://schemas.microsoft.com/office/drawing/2014/main" id="{BEA6E090-AF9D-4F0C-BC28-9FDB200E11FE}"/>
              </a:ext>
            </a:extLst>
          </p:cNvPr>
          <p:cNvSpPr txBox="1"/>
          <p:nvPr/>
        </p:nvSpPr>
        <p:spPr>
          <a:xfrm>
            <a:off x="6776147" y="5740472"/>
            <a:ext cx="2073003" cy="646331"/>
          </a:xfrm>
          <a:prstGeom prst="rect">
            <a:avLst/>
          </a:prstGeom>
          <a:noFill/>
        </p:spPr>
        <p:txBody>
          <a:bodyPr wrap="none" rtlCol="0">
            <a:spAutoFit/>
          </a:bodyPr>
          <a:lstStyle/>
          <a:p>
            <a:r>
              <a:rPr kumimoji="1" lang="en-US" altLang="ja-JP" dirty="0"/>
              <a:t>CNN</a:t>
            </a:r>
            <a:r>
              <a:rPr kumimoji="1" lang="ja-JP" altLang="en-US" dirty="0"/>
              <a:t>の入力となり</a:t>
            </a:r>
            <a:endParaRPr kumimoji="1" lang="en-US" altLang="ja-JP" dirty="0"/>
          </a:p>
          <a:p>
            <a:r>
              <a:rPr lang="ja-JP" altLang="en-US" dirty="0"/>
              <a:t>姿勢が推定される</a:t>
            </a:r>
            <a:endParaRPr kumimoji="1" lang="ja-JP" altLang="en-US" dirty="0"/>
          </a:p>
        </p:txBody>
      </p:sp>
      <p:sp>
        <p:nvSpPr>
          <p:cNvPr id="89" name="テキスト ボックス 88">
            <a:extLst>
              <a:ext uri="{FF2B5EF4-FFF2-40B4-BE49-F238E27FC236}">
                <a16:creationId xmlns:a16="http://schemas.microsoft.com/office/drawing/2014/main" id="{1067F9FB-89A8-4CA0-A95B-98BFE518B451}"/>
              </a:ext>
            </a:extLst>
          </p:cNvPr>
          <p:cNvSpPr txBox="1"/>
          <p:nvPr/>
        </p:nvSpPr>
        <p:spPr>
          <a:xfrm>
            <a:off x="693822" y="6407103"/>
            <a:ext cx="3416320" cy="369332"/>
          </a:xfrm>
          <a:prstGeom prst="rect">
            <a:avLst/>
          </a:prstGeom>
          <a:noFill/>
        </p:spPr>
        <p:txBody>
          <a:bodyPr wrap="none" rtlCol="0">
            <a:spAutoFit/>
          </a:bodyPr>
          <a:lstStyle/>
          <a:p>
            <a:r>
              <a:rPr lang="ja-JP" altLang="en-US" dirty="0"/>
              <a:t>この時点で重心位置を計算する</a:t>
            </a:r>
            <a:endParaRPr kumimoji="1" lang="ja-JP" altLang="en-US" dirty="0"/>
          </a:p>
        </p:txBody>
      </p:sp>
      <p:sp>
        <p:nvSpPr>
          <p:cNvPr id="4" name="スライド番号プレースホルダー 3"/>
          <p:cNvSpPr>
            <a:spLocks noGrp="1"/>
          </p:cNvSpPr>
          <p:nvPr>
            <p:ph type="sldNum" sz="quarter" idx="12"/>
          </p:nvPr>
        </p:nvSpPr>
        <p:spPr/>
        <p:txBody>
          <a:bodyPr/>
          <a:lstStyle/>
          <a:p>
            <a:fld id="{8C9C3BA3-F2E4-4F2D-87E5-5154CA402B4F}" type="slidenum">
              <a:rPr kumimoji="1" lang="ja-JP" altLang="en-US" sz="1050" smtClean="0">
                <a:solidFill>
                  <a:schemeClr val="tx1"/>
                </a:solidFill>
              </a:rPr>
              <a:t>10</a:t>
            </a:fld>
            <a:endParaRPr kumimoji="1" lang="ja-JP" altLang="en-US" dirty="0">
              <a:solidFill>
                <a:schemeClr val="tx1"/>
              </a:solidFill>
            </a:endParaRPr>
          </a:p>
        </p:txBody>
      </p:sp>
    </p:spTree>
    <p:extLst>
      <p:ext uri="{BB962C8B-B14F-4D97-AF65-F5344CB8AC3E}">
        <p14:creationId xmlns:p14="http://schemas.microsoft.com/office/powerpoint/2010/main" val="792022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角丸四角形 137"/>
          <p:cNvSpPr/>
          <p:nvPr/>
        </p:nvSpPr>
        <p:spPr>
          <a:xfrm>
            <a:off x="1729740" y="4378108"/>
            <a:ext cx="4735595" cy="2433618"/>
          </a:xfrm>
          <a:prstGeom prst="roundRect">
            <a:avLst>
              <a:gd name="adj" fmla="val 9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FFFF"/>
              </a:solidFill>
            </a:endParaRPr>
          </a:p>
        </p:txBody>
      </p:sp>
      <p:sp>
        <p:nvSpPr>
          <p:cNvPr id="51" name="角丸四角形 50"/>
          <p:cNvSpPr/>
          <p:nvPr/>
        </p:nvSpPr>
        <p:spPr>
          <a:xfrm>
            <a:off x="5304207" y="2448648"/>
            <a:ext cx="3180954" cy="1342163"/>
          </a:xfrm>
          <a:prstGeom prst="roundRect">
            <a:avLst>
              <a:gd name="adj" fmla="val 9000"/>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F6BE45C-5147-43D1-B80D-03BAADEF3E72}"/>
              </a:ext>
            </a:extLst>
          </p:cNvPr>
          <p:cNvSpPr/>
          <p:nvPr/>
        </p:nvSpPr>
        <p:spPr>
          <a:xfrm>
            <a:off x="1309402" y="-9306"/>
            <a:ext cx="6540223" cy="436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事前検証を必要とした二値化処理</a:t>
            </a:r>
            <a:endParaRPr kumimoji="1" lang="ja-JP" altLang="en-US" sz="2800" b="1" dirty="0"/>
          </a:p>
        </p:txBody>
      </p:sp>
      <p:sp>
        <p:nvSpPr>
          <p:cNvPr id="88" name="テキスト ボックス 87">
            <a:extLst>
              <a:ext uri="{FF2B5EF4-FFF2-40B4-BE49-F238E27FC236}">
                <a16:creationId xmlns:a16="http://schemas.microsoft.com/office/drawing/2014/main" id="{FFC65E13-A540-4C0C-9ED5-8B3A6FC2E76D}"/>
              </a:ext>
            </a:extLst>
          </p:cNvPr>
          <p:cNvSpPr txBox="1"/>
          <p:nvPr/>
        </p:nvSpPr>
        <p:spPr>
          <a:xfrm>
            <a:off x="5926565" y="2584737"/>
            <a:ext cx="1980029" cy="400110"/>
          </a:xfrm>
          <a:prstGeom prst="rect">
            <a:avLst/>
          </a:prstGeom>
          <a:noFill/>
        </p:spPr>
        <p:txBody>
          <a:bodyPr wrap="none" rtlCol="0">
            <a:spAutoFit/>
          </a:bodyPr>
          <a:lstStyle/>
          <a:p>
            <a:r>
              <a:rPr lang="ja-JP" altLang="en-US" sz="2000" b="1" dirty="0"/>
              <a:t>適応的</a:t>
            </a:r>
            <a:r>
              <a:rPr kumimoji="1" lang="ja-JP" altLang="en-US" sz="2000" b="1" dirty="0"/>
              <a:t>閾値処理</a:t>
            </a:r>
          </a:p>
        </p:txBody>
      </p:sp>
      <p:sp>
        <p:nvSpPr>
          <p:cNvPr id="55" name="テキスト ボックス 54">
            <a:extLst>
              <a:ext uri="{FF2B5EF4-FFF2-40B4-BE49-F238E27FC236}">
                <a16:creationId xmlns:a16="http://schemas.microsoft.com/office/drawing/2014/main" id="{561A7311-97F1-4C9A-A4E2-2DE031332EF0}"/>
              </a:ext>
            </a:extLst>
          </p:cNvPr>
          <p:cNvSpPr txBox="1"/>
          <p:nvPr/>
        </p:nvSpPr>
        <p:spPr>
          <a:xfrm>
            <a:off x="-70753" y="4409976"/>
            <a:ext cx="1800493" cy="369332"/>
          </a:xfrm>
          <a:prstGeom prst="rect">
            <a:avLst/>
          </a:prstGeom>
          <a:noFill/>
        </p:spPr>
        <p:txBody>
          <a:bodyPr wrap="none" rtlCol="0">
            <a:spAutoFit/>
          </a:bodyPr>
          <a:lstStyle/>
          <a:p>
            <a:r>
              <a:rPr lang="ja-JP" altLang="en-US" b="1" dirty="0"/>
              <a:t>大津の二値化法</a:t>
            </a:r>
            <a:endParaRPr kumimoji="1" lang="en-US" altLang="ja-JP" b="1" dirty="0"/>
          </a:p>
        </p:txBody>
      </p:sp>
      <p:sp>
        <p:nvSpPr>
          <p:cNvPr id="56" name="テキスト ボックス 55">
            <a:extLst>
              <a:ext uri="{FF2B5EF4-FFF2-40B4-BE49-F238E27FC236}">
                <a16:creationId xmlns:a16="http://schemas.microsoft.com/office/drawing/2014/main" id="{561A7311-97F1-4C9A-A4E2-2DE031332EF0}"/>
              </a:ext>
            </a:extLst>
          </p:cNvPr>
          <p:cNvSpPr txBox="1"/>
          <p:nvPr/>
        </p:nvSpPr>
        <p:spPr>
          <a:xfrm>
            <a:off x="2141027" y="4412853"/>
            <a:ext cx="3163180" cy="400110"/>
          </a:xfrm>
          <a:prstGeom prst="rect">
            <a:avLst/>
          </a:prstGeom>
          <a:noFill/>
        </p:spPr>
        <p:txBody>
          <a:bodyPr wrap="square" rtlCol="0">
            <a:spAutoFit/>
          </a:bodyPr>
          <a:lstStyle/>
          <a:p>
            <a:r>
              <a:rPr kumimoji="1" lang="en-US" altLang="ja-JP" sz="2000" b="1" dirty="0"/>
              <a:t>2</a:t>
            </a:r>
            <a:r>
              <a:rPr kumimoji="1" lang="ja-JP" altLang="en-US" sz="2000" b="1" dirty="0" err="1"/>
              <a:t>つの</a:t>
            </a:r>
            <a:r>
              <a:rPr kumimoji="1" lang="ja-JP" altLang="en-US" sz="2000" b="1" dirty="0"/>
              <a:t>閾値を用いた二値化</a:t>
            </a:r>
            <a:endParaRPr kumimoji="1" lang="en-US" altLang="ja-JP" sz="2000" b="1" dirty="0"/>
          </a:p>
        </p:txBody>
      </p:sp>
      <p:sp>
        <p:nvSpPr>
          <p:cNvPr id="57" name="テキスト ボックス 56">
            <a:extLst>
              <a:ext uri="{FF2B5EF4-FFF2-40B4-BE49-F238E27FC236}">
                <a16:creationId xmlns:a16="http://schemas.microsoft.com/office/drawing/2014/main" id="{561A7311-97F1-4C9A-A4E2-2DE031332EF0}"/>
              </a:ext>
            </a:extLst>
          </p:cNvPr>
          <p:cNvSpPr txBox="1"/>
          <p:nvPr/>
        </p:nvSpPr>
        <p:spPr>
          <a:xfrm>
            <a:off x="6782376" y="4412853"/>
            <a:ext cx="1269899" cy="369332"/>
          </a:xfrm>
          <a:prstGeom prst="rect">
            <a:avLst/>
          </a:prstGeom>
          <a:noFill/>
        </p:spPr>
        <p:txBody>
          <a:bodyPr wrap="none" rtlCol="0">
            <a:spAutoFit/>
          </a:bodyPr>
          <a:lstStyle/>
          <a:p>
            <a:r>
              <a:rPr lang="en-US" altLang="ja-JP" b="1" dirty="0"/>
              <a:t>Bradley</a:t>
            </a:r>
            <a:r>
              <a:rPr lang="ja-JP" altLang="en-US" b="1" dirty="0"/>
              <a:t>法</a:t>
            </a:r>
            <a:endParaRPr kumimoji="1" lang="en-US" altLang="ja-JP" b="1" dirty="0"/>
          </a:p>
        </p:txBody>
      </p:sp>
      <p:sp>
        <p:nvSpPr>
          <p:cNvPr id="58" name="下矢印 57"/>
          <p:cNvSpPr/>
          <p:nvPr/>
        </p:nvSpPr>
        <p:spPr>
          <a:xfrm rot="1748058">
            <a:off x="852027" y="3902928"/>
            <a:ext cx="324351" cy="4108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下矢印 58"/>
          <p:cNvSpPr/>
          <p:nvPr/>
        </p:nvSpPr>
        <p:spPr>
          <a:xfrm rot="19851942" flipH="1">
            <a:off x="2849109" y="3882417"/>
            <a:ext cx="324351" cy="4108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下矢印 59"/>
          <p:cNvSpPr/>
          <p:nvPr/>
        </p:nvSpPr>
        <p:spPr>
          <a:xfrm>
            <a:off x="7124856" y="3908656"/>
            <a:ext cx="324351" cy="4108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0" name="直線矢印コネクタ 119"/>
          <p:cNvCxnSpPr/>
          <p:nvPr/>
        </p:nvCxnSpPr>
        <p:spPr>
          <a:xfrm>
            <a:off x="4473478" y="5167758"/>
            <a:ext cx="1832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下矢印 65"/>
          <p:cNvSpPr/>
          <p:nvPr/>
        </p:nvSpPr>
        <p:spPr>
          <a:xfrm rot="1748058">
            <a:off x="3445416" y="2058990"/>
            <a:ext cx="324351" cy="4108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下矢印 66"/>
          <p:cNvSpPr/>
          <p:nvPr/>
        </p:nvSpPr>
        <p:spPr>
          <a:xfrm rot="19851942" flipH="1">
            <a:off x="5163263" y="2044169"/>
            <a:ext cx="324351" cy="4108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p:cNvSpPr/>
          <p:nvPr/>
        </p:nvSpPr>
        <p:spPr>
          <a:xfrm>
            <a:off x="174946" y="2538327"/>
            <a:ext cx="3642199" cy="1250035"/>
          </a:xfrm>
          <a:prstGeom prst="roundRect">
            <a:avLst>
              <a:gd name="adj" fmla="val 9000"/>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1" name="直線矢印コネクタ 110"/>
          <p:cNvCxnSpPr/>
          <p:nvPr/>
        </p:nvCxnSpPr>
        <p:spPr>
          <a:xfrm>
            <a:off x="3374131" y="5772710"/>
            <a:ext cx="1745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561A7311-97F1-4C9A-A4E2-2DE031332EF0}"/>
              </a:ext>
            </a:extLst>
          </p:cNvPr>
          <p:cNvSpPr txBox="1"/>
          <p:nvPr/>
        </p:nvSpPr>
        <p:spPr>
          <a:xfrm>
            <a:off x="1014203" y="2586278"/>
            <a:ext cx="1980029" cy="400110"/>
          </a:xfrm>
          <a:prstGeom prst="rect">
            <a:avLst/>
          </a:prstGeom>
          <a:noFill/>
        </p:spPr>
        <p:txBody>
          <a:bodyPr wrap="none" rtlCol="0">
            <a:spAutoFit/>
          </a:bodyPr>
          <a:lstStyle/>
          <a:p>
            <a:r>
              <a:rPr kumimoji="1" lang="ja-JP" altLang="en-US" sz="2000" b="1" dirty="0"/>
              <a:t>大域的閾値処理</a:t>
            </a:r>
          </a:p>
        </p:txBody>
      </p:sp>
      <p:cxnSp>
        <p:nvCxnSpPr>
          <p:cNvPr id="76" name="直線コネクタ 75"/>
          <p:cNvCxnSpPr/>
          <p:nvPr/>
        </p:nvCxnSpPr>
        <p:spPr>
          <a:xfrm>
            <a:off x="3365924" y="5653722"/>
            <a:ext cx="0" cy="945101"/>
          </a:xfrm>
          <a:prstGeom prst="line">
            <a:avLst/>
          </a:prstGeom>
          <a:ln w="28575"/>
        </p:spPr>
        <p:style>
          <a:lnRef idx="1">
            <a:schemeClr val="dk1"/>
          </a:lnRef>
          <a:fillRef idx="0">
            <a:schemeClr val="dk1"/>
          </a:fillRef>
          <a:effectRef idx="0">
            <a:schemeClr val="dk1"/>
          </a:effectRef>
          <a:fontRef idx="minor">
            <a:schemeClr val="tx1"/>
          </a:fontRef>
        </p:style>
      </p:cxnSp>
      <p:cxnSp>
        <p:nvCxnSpPr>
          <p:cNvPr id="77" name="直線コネクタ 76"/>
          <p:cNvCxnSpPr/>
          <p:nvPr/>
        </p:nvCxnSpPr>
        <p:spPr>
          <a:xfrm>
            <a:off x="4473478" y="5058688"/>
            <a:ext cx="0" cy="555450"/>
          </a:xfrm>
          <a:prstGeom prst="line">
            <a:avLst/>
          </a:prstGeom>
          <a:ln w="28575"/>
        </p:spPr>
        <p:style>
          <a:lnRef idx="1">
            <a:schemeClr val="dk1"/>
          </a:lnRef>
          <a:fillRef idx="0">
            <a:schemeClr val="dk1"/>
          </a:fillRef>
          <a:effectRef idx="0">
            <a:schemeClr val="dk1"/>
          </a:effectRef>
          <a:fontRef idx="minor">
            <a:schemeClr val="tx1"/>
          </a:fontRef>
        </p:style>
      </p:cxnSp>
      <p:sp>
        <p:nvSpPr>
          <p:cNvPr id="79" name="テキスト ボックス 78"/>
          <p:cNvSpPr txBox="1"/>
          <p:nvPr/>
        </p:nvSpPr>
        <p:spPr>
          <a:xfrm>
            <a:off x="1671111" y="5586381"/>
            <a:ext cx="1107996" cy="369332"/>
          </a:xfrm>
          <a:prstGeom prst="rect">
            <a:avLst/>
          </a:prstGeom>
          <a:noFill/>
        </p:spPr>
        <p:txBody>
          <a:bodyPr wrap="none" rtlCol="0">
            <a:spAutoFit/>
          </a:bodyPr>
          <a:lstStyle/>
          <a:p>
            <a:r>
              <a:rPr lang="ja-JP" altLang="en-US" dirty="0"/>
              <a:t>下の閾値</a:t>
            </a:r>
            <a:endParaRPr kumimoji="1" lang="ja-JP" altLang="en-US" dirty="0"/>
          </a:p>
        </p:txBody>
      </p:sp>
      <p:sp>
        <p:nvSpPr>
          <p:cNvPr id="80" name="テキスト ボックス 79"/>
          <p:cNvSpPr txBox="1"/>
          <p:nvPr/>
        </p:nvSpPr>
        <p:spPr>
          <a:xfrm>
            <a:off x="3927896" y="4704054"/>
            <a:ext cx="1107996" cy="369332"/>
          </a:xfrm>
          <a:prstGeom prst="rect">
            <a:avLst/>
          </a:prstGeom>
          <a:noFill/>
        </p:spPr>
        <p:txBody>
          <a:bodyPr wrap="none" rtlCol="0">
            <a:spAutoFit/>
          </a:bodyPr>
          <a:lstStyle/>
          <a:p>
            <a:r>
              <a:rPr lang="ja-JP" altLang="en-US" dirty="0"/>
              <a:t>上の閾値</a:t>
            </a:r>
            <a:endParaRPr kumimoji="1" lang="ja-JP" altLang="en-US" dirty="0"/>
          </a:p>
        </p:txBody>
      </p:sp>
      <p:sp>
        <p:nvSpPr>
          <p:cNvPr id="7" name="角丸四角形 6"/>
          <p:cNvSpPr/>
          <p:nvPr/>
        </p:nvSpPr>
        <p:spPr>
          <a:xfrm>
            <a:off x="2337426" y="478487"/>
            <a:ext cx="4084870" cy="1550907"/>
          </a:xfrm>
          <a:prstGeom prst="roundRect">
            <a:avLst>
              <a:gd name="adj" fmla="val 966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2940018" y="1665337"/>
            <a:ext cx="356832" cy="421173"/>
          </a:xfrm>
          <a:prstGeom prst="rect">
            <a:avLst/>
          </a:prstGeom>
          <a:noFill/>
        </p:spPr>
        <p:txBody>
          <a:bodyPr wrap="none" rtlCol="0">
            <a:spAutoFit/>
          </a:bodyPr>
          <a:lstStyle/>
          <a:p>
            <a:r>
              <a:rPr kumimoji="1" lang="en-US" altLang="ja-JP" dirty="0"/>
              <a:t>0</a:t>
            </a:r>
            <a:endParaRPr kumimoji="1" lang="ja-JP" altLang="en-US" dirty="0"/>
          </a:p>
        </p:txBody>
      </p:sp>
      <p:sp>
        <p:nvSpPr>
          <p:cNvPr id="27" name="テキスト ボックス 26"/>
          <p:cNvSpPr txBox="1"/>
          <p:nvPr/>
        </p:nvSpPr>
        <p:spPr>
          <a:xfrm>
            <a:off x="5228735" y="1685603"/>
            <a:ext cx="649318" cy="421173"/>
          </a:xfrm>
          <a:prstGeom prst="rect">
            <a:avLst/>
          </a:prstGeom>
          <a:noFill/>
        </p:spPr>
        <p:txBody>
          <a:bodyPr wrap="none" rtlCol="0">
            <a:spAutoFit/>
          </a:bodyPr>
          <a:lstStyle/>
          <a:p>
            <a:r>
              <a:rPr lang="en-US" altLang="ja-JP" dirty="0"/>
              <a:t>255</a:t>
            </a:r>
            <a:endParaRPr kumimoji="1" lang="ja-JP" altLang="en-US" dirty="0"/>
          </a:p>
        </p:txBody>
      </p:sp>
      <p:cxnSp>
        <p:nvCxnSpPr>
          <p:cNvPr id="30" name="直線コネクタ 29"/>
          <p:cNvCxnSpPr/>
          <p:nvPr/>
        </p:nvCxnSpPr>
        <p:spPr>
          <a:xfrm>
            <a:off x="4115908" y="958687"/>
            <a:ext cx="0" cy="907976"/>
          </a:xfrm>
          <a:prstGeom prst="line">
            <a:avLst/>
          </a:prstGeom>
          <a:ln w="28575"/>
        </p:spPr>
        <p:style>
          <a:lnRef idx="1">
            <a:schemeClr val="dk1"/>
          </a:lnRef>
          <a:fillRef idx="0">
            <a:schemeClr val="dk1"/>
          </a:fillRef>
          <a:effectRef idx="0">
            <a:schemeClr val="dk1"/>
          </a:effectRef>
          <a:fontRef idx="minor">
            <a:schemeClr val="tx1"/>
          </a:fontRef>
        </p:style>
      </p:cxnSp>
      <p:sp>
        <p:nvSpPr>
          <p:cNvPr id="34" name="テキスト ボックス 33"/>
          <p:cNvSpPr txBox="1"/>
          <p:nvPr/>
        </p:nvSpPr>
        <p:spPr>
          <a:xfrm>
            <a:off x="3787728" y="532838"/>
            <a:ext cx="737063" cy="421173"/>
          </a:xfrm>
          <a:prstGeom prst="rect">
            <a:avLst/>
          </a:prstGeom>
          <a:noFill/>
        </p:spPr>
        <p:txBody>
          <a:bodyPr wrap="none" rtlCol="0">
            <a:spAutoFit/>
          </a:bodyPr>
          <a:lstStyle/>
          <a:p>
            <a:r>
              <a:rPr lang="ja-JP" altLang="en-US" dirty="0"/>
              <a:t>閾値</a:t>
            </a:r>
            <a:endParaRPr kumimoji="1" lang="ja-JP" altLang="en-US" dirty="0"/>
          </a:p>
        </p:txBody>
      </p:sp>
      <p:cxnSp>
        <p:nvCxnSpPr>
          <p:cNvPr id="10" name="直線矢印コネクタ 9"/>
          <p:cNvCxnSpPr/>
          <p:nvPr/>
        </p:nvCxnSpPr>
        <p:spPr>
          <a:xfrm flipH="1">
            <a:off x="3530192" y="1162602"/>
            <a:ext cx="585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4115908" y="1162602"/>
            <a:ext cx="5857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1" name="グループ化 100"/>
          <p:cNvGrpSpPr/>
          <p:nvPr/>
        </p:nvGrpSpPr>
        <p:grpSpPr>
          <a:xfrm>
            <a:off x="3108409" y="974370"/>
            <a:ext cx="416686" cy="372810"/>
            <a:chOff x="3516625" y="961670"/>
            <a:chExt cx="416686" cy="372810"/>
          </a:xfrm>
        </p:grpSpPr>
        <p:sp>
          <p:nvSpPr>
            <p:cNvPr id="13" name="正方形/長方形 12"/>
            <p:cNvSpPr/>
            <p:nvPr/>
          </p:nvSpPr>
          <p:spPr>
            <a:xfrm>
              <a:off x="3516625" y="961670"/>
              <a:ext cx="416686" cy="36620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7" name="テキスト ボックス 46"/>
            <p:cNvSpPr txBox="1"/>
            <p:nvPr/>
          </p:nvSpPr>
          <p:spPr>
            <a:xfrm>
              <a:off x="3570961" y="965148"/>
              <a:ext cx="312906" cy="369332"/>
            </a:xfrm>
            <a:prstGeom prst="rect">
              <a:avLst/>
            </a:prstGeom>
            <a:noFill/>
          </p:spPr>
          <p:txBody>
            <a:bodyPr wrap="none" rtlCol="0">
              <a:spAutoFit/>
            </a:bodyPr>
            <a:lstStyle/>
            <a:p>
              <a:r>
                <a:rPr kumimoji="1" lang="en-US" altLang="ja-JP" dirty="0">
                  <a:solidFill>
                    <a:schemeClr val="bg1"/>
                  </a:solidFill>
                </a:rPr>
                <a:t>0</a:t>
              </a:r>
              <a:endParaRPr kumimoji="1" lang="ja-JP" altLang="en-US" dirty="0">
                <a:solidFill>
                  <a:schemeClr val="bg1"/>
                </a:solidFill>
              </a:endParaRPr>
            </a:p>
          </p:txBody>
        </p:sp>
      </p:grpSp>
      <p:grpSp>
        <p:nvGrpSpPr>
          <p:cNvPr id="100" name="グループ化 99"/>
          <p:cNvGrpSpPr/>
          <p:nvPr/>
        </p:nvGrpSpPr>
        <p:grpSpPr>
          <a:xfrm>
            <a:off x="4688366" y="970448"/>
            <a:ext cx="569387" cy="372992"/>
            <a:chOff x="5096582" y="957748"/>
            <a:chExt cx="569387" cy="372992"/>
          </a:xfrm>
        </p:grpSpPr>
        <p:sp>
          <p:nvSpPr>
            <p:cNvPr id="49" name="正方形/長方形 48"/>
            <p:cNvSpPr/>
            <p:nvPr/>
          </p:nvSpPr>
          <p:spPr>
            <a:xfrm>
              <a:off x="5100151" y="957748"/>
              <a:ext cx="551086" cy="36620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8" name="テキスト ボックス 47"/>
            <p:cNvSpPr txBox="1"/>
            <p:nvPr/>
          </p:nvSpPr>
          <p:spPr>
            <a:xfrm>
              <a:off x="5096582" y="961408"/>
              <a:ext cx="569387" cy="369332"/>
            </a:xfrm>
            <a:prstGeom prst="rect">
              <a:avLst/>
            </a:prstGeom>
            <a:noFill/>
          </p:spPr>
          <p:txBody>
            <a:bodyPr wrap="none" rtlCol="0">
              <a:spAutoFit/>
            </a:bodyPr>
            <a:lstStyle/>
            <a:p>
              <a:r>
                <a:rPr lang="en-US" altLang="ja-JP" dirty="0"/>
                <a:t>255</a:t>
              </a:r>
              <a:endParaRPr kumimoji="1" lang="ja-JP" altLang="en-US" dirty="0"/>
            </a:p>
          </p:txBody>
        </p:sp>
      </p:grpSp>
      <p:sp>
        <p:nvSpPr>
          <p:cNvPr id="83" name="テキスト ボックス 82"/>
          <p:cNvSpPr txBox="1"/>
          <p:nvPr/>
        </p:nvSpPr>
        <p:spPr>
          <a:xfrm>
            <a:off x="5708458" y="1685603"/>
            <a:ext cx="769763" cy="369332"/>
          </a:xfrm>
          <a:prstGeom prst="rect">
            <a:avLst/>
          </a:prstGeom>
          <a:noFill/>
        </p:spPr>
        <p:txBody>
          <a:bodyPr wrap="none" rtlCol="0">
            <a:spAutoFit/>
          </a:bodyPr>
          <a:lstStyle/>
          <a:p>
            <a:r>
              <a:rPr lang="en-US" altLang="ja-JP" dirty="0"/>
              <a:t>(8bit)</a:t>
            </a:r>
            <a:endParaRPr kumimoji="1" lang="ja-JP" altLang="en-US" dirty="0"/>
          </a:p>
        </p:txBody>
      </p:sp>
      <p:sp>
        <p:nvSpPr>
          <p:cNvPr id="39" name="テキスト ボックス 38">
            <a:extLst>
              <a:ext uri="{FF2B5EF4-FFF2-40B4-BE49-F238E27FC236}">
                <a16:creationId xmlns:a16="http://schemas.microsoft.com/office/drawing/2014/main" id="{561A7311-97F1-4C9A-A4E2-2DE031332EF0}"/>
              </a:ext>
            </a:extLst>
          </p:cNvPr>
          <p:cNvSpPr txBox="1"/>
          <p:nvPr/>
        </p:nvSpPr>
        <p:spPr>
          <a:xfrm>
            <a:off x="2337427" y="491814"/>
            <a:ext cx="954107" cy="400110"/>
          </a:xfrm>
          <a:prstGeom prst="rect">
            <a:avLst/>
          </a:prstGeom>
          <a:noFill/>
        </p:spPr>
        <p:txBody>
          <a:bodyPr wrap="none" rtlCol="0">
            <a:spAutoFit/>
          </a:bodyPr>
          <a:lstStyle/>
          <a:p>
            <a:r>
              <a:rPr kumimoji="1" lang="ja-JP" altLang="en-US" sz="2000" b="1" dirty="0"/>
              <a:t>二値化</a:t>
            </a:r>
            <a:endParaRPr kumimoji="1" lang="en-US" altLang="ja-JP" sz="2000" b="1"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144709" y="436446"/>
            <a:ext cx="200868" cy="2293246"/>
          </a:xfrm>
          <a:prstGeom prst="rect">
            <a:avLst/>
          </a:prstGeom>
        </p:spPr>
      </p:pic>
      <p:sp>
        <p:nvSpPr>
          <p:cNvPr id="6" name="テキスト ボックス 5"/>
          <p:cNvSpPr txBox="1"/>
          <p:nvPr/>
        </p:nvSpPr>
        <p:spPr>
          <a:xfrm>
            <a:off x="243647" y="2987998"/>
            <a:ext cx="3529412" cy="707886"/>
          </a:xfrm>
          <a:prstGeom prst="rect">
            <a:avLst/>
          </a:prstGeom>
          <a:noFill/>
        </p:spPr>
        <p:txBody>
          <a:bodyPr wrap="square" rtlCol="0">
            <a:spAutoFit/>
          </a:bodyPr>
          <a:lstStyle/>
          <a:p>
            <a:r>
              <a:rPr kumimoji="1" lang="ja-JP" altLang="en-US" sz="2000" dirty="0"/>
              <a:t>画像内すべての画素で一定な閾値を用いる方法</a:t>
            </a:r>
          </a:p>
        </p:txBody>
      </p:sp>
      <p:sp>
        <p:nvSpPr>
          <p:cNvPr id="90" name="テキスト ボックス 89"/>
          <p:cNvSpPr txBox="1"/>
          <p:nvPr/>
        </p:nvSpPr>
        <p:spPr>
          <a:xfrm>
            <a:off x="5391799" y="2987998"/>
            <a:ext cx="3049563" cy="707886"/>
          </a:xfrm>
          <a:prstGeom prst="rect">
            <a:avLst/>
          </a:prstGeom>
          <a:noFill/>
        </p:spPr>
        <p:txBody>
          <a:bodyPr wrap="square" rtlCol="0">
            <a:spAutoFit/>
          </a:bodyPr>
          <a:lstStyle/>
          <a:p>
            <a:r>
              <a:rPr lang="ja-JP" altLang="en-US" sz="2000" dirty="0"/>
              <a:t>画素ごとに変化する閾値を用いる方法</a:t>
            </a:r>
            <a:endParaRPr lang="en-US" altLang="ja-JP" sz="2000" dirty="0"/>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3638936" y="4318232"/>
            <a:ext cx="198667" cy="2284669"/>
          </a:xfrm>
          <a:prstGeom prst="rect">
            <a:avLst/>
          </a:prstGeom>
        </p:spPr>
      </p:pic>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633458" y="4911596"/>
            <a:ext cx="197529" cy="2271582"/>
          </a:xfrm>
          <a:prstGeom prst="rect">
            <a:avLst/>
          </a:prstGeom>
        </p:spPr>
      </p:pic>
      <p:pic>
        <p:nvPicPr>
          <p:cNvPr id="15" name="図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3629355" y="5231725"/>
            <a:ext cx="197148" cy="2267200"/>
          </a:xfrm>
          <a:prstGeom prst="rect">
            <a:avLst/>
          </a:prstGeom>
        </p:spPr>
      </p:pic>
      <p:sp>
        <p:nvSpPr>
          <p:cNvPr id="53" name="正方形/長方形 52"/>
          <p:cNvSpPr/>
          <p:nvPr/>
        </p:nvSpPr>
        <p:spPr>
          <a:xfrm>
            <a:off x="5489932" y="5415794"/>
            <a:ext cx="631647" cy="631647"/>
          </a:xfrm>
          <a:prstGeom prst="rect">
            <a:avLst/>
          </a:prstGeom>
          <a:solidFill>
            <a:srgbClr val="DC5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p:cNvSpPr txBox="1"/>
          <p:nvPr/>
        </p:nvSpPr>
        <p:spPr>
          <a:xfrm>
            <a:off x="5139548" y="6077732"/>
            <a:ext cx="1332416" cy="369332"/>
          </a:xfrm>
          <a:prstGeom prst="rect">
            <a:avLst/>
          </a:prstGeom>
          <a:noFill/>
        </p:spPr>
        <p:txBody>
          <a:bodyPr wrap="none" rtlCol="0">
            <a:spAutoFit/>
          </a:bodyPr>
          <a:lstStyle/>
          <a:p>
            <a:r>
              <a:rPr kumimoji="1" lang="en-US" altLang="ja-JP" dirty="0"/>
              <a:t>220, 80, 30</a:t>
            </a:r>
            <a:endParaRPr kumimoji="1" lang="ja-JP" altLang="en-US" dirty="0"/>
          </a:p>
        </p:txBody>
      </p:sp>
      <p:sp>
        <p:nvSpPr>
          <p:cNvPr id="99" name="テキスト ボックス 98"/>
          <p:cNvSpPr txBox="1"/>
          <p:nvPr/>
        </p:nvSpPr>
        <p:spPr>
          <a:xfrm>
            <a:off x="2439126" y="6512027"/>
            <a:ext cx="356832" cy="421173"/>
          </a:xfrm>
          <a:prstGeom prst="rect">
            <a:avLst/>
          </a:prstGeom>
          <a:noFill/>
        </p:spPr>
        <p:txBody>
          <a:bodyPr wrap="none" rtlCol="0">
            <a:spAutoFit/>
          </a:bodyPr>
          <a:lstStyle/>
          <a:p>
            <a:r>
              <a:rPr kumimoji="1" lang="en-US" altLang="ja-JP" dirty="0"/>
              <a:t>0</a:t>
            </a:r>
            <a:endParaRPr kumimoji="1" lang="ja-JP" altLang="en-US" dirty="0"/>
          </a:p>
        </p:txBody>
      </p:sp>
      <p:sp>
        <p:nvSpPr>
          <p:cNvPr id="110" name="テキスト ボックス 109"/>
          <p:cNvSpPr txBox="1"/>
          <p:nvPr/>
        </p:nvSpPr>
        <p:spPr>
          <a:xfrm>
            <a:off x="4727843" y="6532293"/>
            <a:ext cx="649318" cy="421173"/>
          </a:xfrm>
          <a:prstGeom prst="rect">
            <a:avLst/>
          </a:prstGeom>
          <a:noFill/>
        </p:spPr>
        <p:txBody>
          <a:bodyPr wrap="none" rtlCol="0">
            <a:spAutoFit/>
          </a:bodyPr>
          <a:lstStyle/>
          <a:p>
            <a:r>
              <a:rPr lang="en-US" altLang="ja-JP" dirty="0"/>
              <a:t>255</a:t>
            </a:r>
            <a:endParaRPr kumimoji="1" lang="ja-JP" altLang="en-US" dirty="0"/>
          </a:p>
        </p:txBody>
      </p:sp>
      <p:cxnSp>
        <p:nvCxnSpPr>
          <p:cNvPr id="112" name="直線矢印コネクタ 111"/>
          <p:cNvCxnSpPr/>
          <p:nvPr/>
        </p:nvCxnSpPr>
        <p:spPr>
          <a:xfrm flipH="1">
            <a:off x="3165070" y="5771047"/>
            <a:ext cx="1884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3" name="グループ化 112"/>
          <p:cNvGrpSpPr/>
          <p:nvPr/>
        </p:nvGrpSpPr>
        <p:grpSpPr>
          <a:xfrm flipH="1">
            <a:off x="3557651" y="5605409"/>
            <a:ext cx="303408" cy="310025"/>
            <a:chOff x="3508764" y="894067"/>
            <a:chExt cx="424547" cy="433805"/>
          </a:xfrm>
        </p:grpSpPr>
        <p:sp>
          <p:nvSpPr>
            <p:cNvPr id="114" name="正方形/長方形 113"/>
            <p:cNvSpPr/>
            <p:nvPr/>
          </p:nvSpPr>
          <p:spPr>
            <a:xfrm>
              <a:off x="3516625" y="961670"/>
              <a:ext cx="416686" cy="36620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5" name="テキスト ボックス 114"/>
            <p:cNvSpPr txBox="1"/>
            <p:nvPr/>
          </p:nvSpPr>
          <p:spPr>
            <a:xfrm>
              <a:off x="3508764" y="894067"/>
              <a:ext cx="312906" cy="369330"/>
            </a:xfrm>
            <a:prstGeom prst="rect">
              <a:avLst/>
            </a:prstGeom>
            <a:noFill/>
          </p:spPr>
          <p:txBody>
            <a:bodyPr wrap="none" rtlCol="0">
              <a:spAutoFit/>
            </a:bodyPr>
            <a:lstStyle/>
            <a:p>
              <a:r>
                <a:rPr kumimoji="1" lang="en-US" altLang="ja-JP" dirty="0">
                  <a:solidFill>
                    <a:schemeClr val="bg1"/>
                  </a:solidFill>
                </a:rPr>
                <a:t>0</a:t>
              </a:r>
              <a:endParaRPr kumimoji="1" lang="ja-JP" altLang="en-US" dirty="0">
                <a:solidFill>
                  <a:schemeClr val="bg1"/>
                </a:solidFill>
              </a:endParaRPr>
            </a:p>
          </p:txBody>
        </p:sp>
      </p:grpSp>
      <p:grpSp>
        <p:nvGrpSpPr>
          <p:cNvPr id="116" name="グループ化 115"/>
          <p:cNvGrpSpPr/>
          <p:nvPr/>
        </p:nvGrpSpPr>
        <p:grpSpPr>
          <a:xfrm flipH="1">
            <a:off x="2666351" y="5594917"/>
            <a:ext cx="569387" cy="369334"/>
            <a:chOff x="4996610" y="912195"/>
            <a:chExt cx="775553" cy="503058"/>
          </a:xfrm>
        </p:grpSpPr>
        <p:sp>
          <p:nvSpPr>
            <p:cNvPr id="117" name="正方形/長方形 116"/>
            <p:cNvSpPr/>
            <p:nvPr/>
          </p:nvSpPr>
          <p:spPr>
            <a:xfrm>
              <a:off x="5100150" y="957748"/>
              <a:ext cx="563735" cy="36620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8" name="テキスト ボックス 117"/>
            <p:cNvSpPr txBox="1"/>
            <p:nvPr/>
          </p:nvSpPr>
          <p:spPr>
            <a:xfrm>
              <a:off x="4996610" y="912195"/>
              <a:ext cx="775553" cy="503058"/>
            </a:xfrm>
            <a:prstGeom prst="rect">
              <a:avLst/>
            </a:prstGeom>
            <a:noFill/>
          </p:spPr>
          <p:txBody>
            <a:bodyPr wrap="none" rtlCol="0">
              <a:spAutoFit/>
            </a:bodyPr>
            <a:lstStyle/>
            <a:p>
              <a:r>
                <a:rPr lang="en-US" altLang="ja-JP" dirty="0"/>
                <a:t>255</a:t>
              </a:r>
              <a:endParaRPr kumimoji="1" lang="ja-JP" altLang="en-US" dirty="0"/>
            </a:p>
          </p:txBody>
        </p:sp>
      </p:grpSp>
      <p:cxnSp>
        <p:nvCxnSpPr>
          <p:cNvPr id="119" name="直線矢印コネクタ 118"/>
          <p:cNvCxnSpPr/>
          <p:nvPr/>
        </p:nvCxnSpPr>
        <p:spPr>
          <a:xfrm flipH="1">
            <a:off x="4285025" y="5170215"/>
            <a:ext cx="1745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1" name="グループ化 120"/>
          <p:cNvGrpSpPr/>
          <p:nvPr/>
        </p:nvGrpSpPr>
        <p:grpSpPr>
          <a:xfrm>
            <a:off x="3972655" y="5002914"/>
            <a:ext cx="303408" cy="310025"/>
            <a:chOff x="3508764" y="894067"/>
            <a:chExt cx="424547" cy="433805"/>
          </a:xfrm>
        </p:grpSpPr>
        <p:sp>
          <p:nvSpPr>
            <p:cNvPr id="122" name="正方形/長方形 121"/>
            <p:cNvSpPr/>
            <p:nvPr/>
          </p:nvSpPr>
          <p:spPr>
            <a:xfrm>
              <a:off x="3516625" y="961670"/>
              <a:ext cx="416686" cy="36620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3" name="テキスト ボックス 122"/>
            <p:cNvSpPr txBox="1"/>
            <p:nvPr/>
          </p:nvSpPr>
          <p:spPr>
            <a:xfrm>
              <a:off x="3508764" y="894067"/>
              <a:ext cx="312906" cy="369330"/>
            </a:xfrm>
            <a:prstGeom prst="rect">
              <a:avLst/>
            </a:prstGeom>
            <a:noFill/>
          </p:spPr>
          <p:txBody>
            <a:bodyPr wrap="none" rtlCol="0">
              <a:spAutoFit/>
            </a:bodyPr>
            <a:lstStyle/>
            <a:p>
              <a:r>
                <a:rPr kumimoji="1" lang="en-US" altLang="ja-JP" dirty="0">
                  <a:solidFill>
                    <a:schemeClr val="bg1"/>
                  </a:solidFill>
                </a:rPr>
                <a:t>0</a:t>
              </a:r>
              <a:endParaRPr kumimoji="1" lang="ja-JP" altLang="en-US" dirty="0">
                <a:solidFill>
                  <a:schemeClr val="bg1"/>
                </a:solidFill>
              </a:endParaRPr>
            </a:p>
          </p:txBody>
        </p:sp>
      </p:grpSp>
      <p:grpSp>
        <p:nvGrpSpPr>
          <p:cNvPr id="124" name="グループ化 123"/>
          <p:cNvGrpSpPr/>
          <p:nvPr/>
        </p:nvGrpSpPr>
        <p:grpSpPr>
          <a:xfrm>
            <a:off x="4585060" y="4999328"/>
            <a:ext cx="569387" cy="369334"/>
            <a:chOff x="4996610" y="912195"/>
            <a:chExt cx="775553" cy="503058"/>
          </a:xfrm>
        </p:grpSpPr>
        <p:sp>
          <p:nvSpPr>
            <p:cNvPr id="125" name="正方形/長方形 124"/>
            <p:cNvSpPr/>
            <p:nvPr/>
          </p:nvSpPr>
          <p:spPr>
            <a:xfrm>
              <a:off x="5100150" y="957748"/>
              <a:ext cx="563735" cy="366202"/>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6" name="テキスト ボックス 125"/>
            <p:cNvSpPr txBox="1"/>
            <p:nvPr/>
          </p:nvSpPr>
          <p:spPr>
            <a:xfrm>
              <a:off x="4996610" y="912195"/>
              <a:ext cx="775553" cy="503058"/>
            </a:xfrm>
            <a:prstGeom prst="rect">
              <a:avLst/>
            </a:prstGeom>
            <a:noFill/>
          </p:spPr>
          <p:txBody>
            <a:bodyPr wrap="none" rtlCol="0">
              <a:spAutoFit/>
            </a:bodyPr>
            <a:lstStyle/>
            <a:p>
              <a:r>
                <a:rPr lang="en-US" altLang="ja-JP" dirty="0"/>
                <a:t>255</a:t>
              </a:r>
              <a:endParaRPr kumimoji="1" lang="ja-JP" altLang="en-US" dirty="0"/>
            </a:p>
          </p:txBody>
        </p:sp>
      </p:grpSp>
      <p:sp>
        <p:nvSpPr>
          <p:cNvPr id="4" name="スライド番号プレースホルダー 3"/>
          <p:cNvSpPr>
            <a:spLocks noGrp="1"/>
          </p:cNvSpPr>
          <p:nvPr>
            <p:ph type="sldNum" sz="quarter" idx="12"/>
          </p:nvPr>
        </p:nvSpPr>
        <p:spPr/>
        <p:txBody>
          <a:bodyPr/>
          <a:lstStyle/>
          <a:p>
            <a:fld id="{8C9C3BA3-F2E4-4F2D-87E5-5154CA402B4F}" type="slidenum">
              <a:rPr kumimoji="1" lang="ja-JP" altLang="en-US" sz="1050" smtClean="0">
                <a:solidFill>
                  <a:schemeClr val="tx1"/>
                </a:solidFill>
              </a:rPr>
              <a:t>11</a:t>
            </a:fld>
            <a:endParaRPr kumimoji="1" lang="ja-JP" altLang="en-US" sz="1050" dirty="0">
              <a:solidFill>
                <a:schemeClr val="tx1"/>
              </a:solidFill>
            </a:endParaRPr>
          </a:p>
        </p:txBody>
      </p:sp>
    </p:spTree>
    <p:extLst>
      <p:ext uri="{BB962C8B-B14F-4D97-AF65-F5344CB8AC3E}">
        <p14:creationId xmlns:p14="http://schemas.microsoft.com/office/powerpoint/2010/main" val="393243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3F6BE45C-5147-43D1-B80D-03BAADEF3E72}"/>
              </a:ext>
            </a:extLst>
          </p:cNvPr>
          <p:cNvSpPr/>
          <p:nvPr/>
        </p:nvSpPr>
        <p:spPr>
          <a:xfrm>
            <a:off x="1309402" y="-9306"/>
            <a:ext cx="6540223" cy="436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実験装置</a:t>
            </a:r>
          </a:p>
        </p:txBody>
      </p:sp>
      <p:grpSp>
        <p:nvGrpSpPr>
          <p:cNvPr id="4" name="グループ化 3">
            <a:extLst>
              <a:ext uri="{FF2B5EF4-FFF2-40B4-BE49-F238E27FC236}">
                <a16:creationId xmlns:a16="http://schemas.microsoft.com/office/drawing/2014/main" id="{40A65548-1350-4C9E-9768-4DA9BBC568F3}"/>
              </a:ext>
            </a:extLst>
          </p:cNvPr>
          <p:cNvGrpSpPr/>
          <p:nvPr/>
        </p:nvGrpSpPr>
        <p:grpSpPr>
          <a:xfrm>
            <a:off x="39767" y="794549"/>
            <a:ext cx="5211073" cy="5115698"/>
            <a:chOff x="39767" y="794549"/>
            <a:chExt cx="5211073" cy="5115698"/>
          </a:xfrm>
        </p:grpSpPr>
        <p:sp>
          <p:nvSpPr>
            <p:cNvPr id="12" name="角丸四角形 11"/>
            <p:cNvSpPr/>
            <p:nvPr/>
          </p:nvSpPr>
          <p:spPr>
            <a:xfrm>
              <a:off x="39767" y="794549"/>
              <a:ext cx="5211073" cy="5115698"/>
            </a:xfrm>
            <a:prstGeom prst="roundRect">
              <a:avLst>
                <a:gd name="adj" fmla="val 7488"/>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 name="図 2"/>
            <p:cNvPicPr>
              <a:picLocks noChangeAspect="1"/>
            </p:cNvPicPr>
            <p:nvPr/>
          </p:nvPicPr>
          <p:blipFill rotWithShape="1">
            <a:blip r:embed="rId3" cstate="hqprint">
              <a:extLst>
                <a:ext uri="{28A0092B-C50C-407E-A947-70E740481C1C}">
                  <a14:useLocalDpi xmlns:a14="http://schemas.microsoft.com/office/drawing/2010/main" val="0"/>
                </a:ext>
              </a:extLst>
            </a:blip>
            <a:srcRect r="9775"/>
            <a:stretch/>
          </p:blipFill>
          <p:spPr>
            <a:xfrm>
              <a:off x="186663" y="1168384"/>
              <a:ext cx="4864307" cy="4612752"/>
            </a:xfrm>
            <a:prstGeom prst="rect">
              <a:avLst/>
            </a:prstGeom>
          </p:spPr>
        </p:pic>
        <p:sp>
          <p:nvSpPr>
            <p:cNvPr id="11" name="角丸四角形 10"/>
            <p:cNvSpPr/>
            <p:nvPr/>
          </p:nvSpPr>
          <p:spPr>
            <a:xfrm>
              <a:off x="3733013" y="1517123"/>
              <a:ext cx="1095609" cy="1115975"/>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
          <p:nvSpPr>
            <p:cNvPr id="7" name="テキスト ボックス 6"/>
            <p:cNvSpPr txBox="1"/>
            <p:nvPr/>
          </p:nvSpPr>
          <p:spPr>
            <a:xfrm>
              <a:off x="3433670" y="1079462"/>
              <a:ext cx="1101584" cy="400110"/>
            </a:xfrm>
            <a:prstGeom prst="rect">
              <a:avLst/>
            </a:prstGeom>
            <a:solidFill>
              <a:schemeClr val="bg1"/>
            </a:solidFill>
            <a:ln>
              <a:solidFill>
                <a:schemeClr val="tx1"/>
              </a:solidFill>
            </a:ln>
          </p:spPr>
          <p:txBody>
            <a:bodyPr wrap="none" rtlCol="0">
              <a:spAutoFit/>
            </a:bodyPr>
            <a:lstStyle/>
            <a:p>
              <a:pPr algn="ctr"/>
              <a:r>
                <a:rPr kumimoji="1" lang="en-US" altLang="ja-JP" sz="2000" dirty="0"/>
                <a:t>Camera</a:t>
              </a:r>
              <a:endParaRPr kumimoji="1" lang="ja-JP" altLang="en-US" sz="2000" dirty="0"/>
            </a:p>
          </p:txBody>
        </p:sp>
        <p:sp>
          <p:nvSpPr>
            <p:cNvPr id="10" name="テキスト ボックス 9"/>
            <p:cNvSpPr txBox="1"/>
            <p:nvPr/>
          </p:nvSpPr>
          <p:spPr>
            <a:xfrm>
              <a:off x="251399" y="4703582"/>
              <a:ext cx="1263487" cy="707886"/>
            </a:xfrm>
            <a:prstGeom prst="rect">
              <a:avLst/>
            </a:prstGeom>
            <a:solidFill>
              <a:schemeClr val="bg1"/>
            </a:solidFill>
            <a:ln>
              <a:solidFill>
                <a:schemeClr val="tx1"/>
              </a:solidFill>
            </a:ln>
          </p:spPr>
          <p:txBody>
            <a:bodyPr wrap="none" rtlCol="0">
              <a:spAutoFit/>
            </a:bodyPr>
            <a:lstStyle/>
            <a:p>
              <a:pPr algn="ctr"/>
              <a:r>
                <a:rPr kumimoji="1" lang="en-US" altLang="ja-JP" sz="2000" dirty="0"/>
                <a:t>Dobot</a:t>
              </a:r>
            </a:p>
            <a:p>
              <a:pPr algn="ctr"/>
              <a:r>
                <a:rPr lang="en-US" altLang="ja-JP" sz="2000" dirty="0"/>
                <a:t>Magician</a:t>
              </a:r>
              <a:endParaRPr kumimoji="1" lang="ja-JP" altLang="en-US" sz="2000" dirty="0"/>
            </a:p>
          </p:txBody>
        </p:sp>
        <p:sp>
          <p:nvSpPr>
            <p:cNvPr id="17" name="正方形/長方形 16"/>
            <p:cNvSpPr/>
            <p:nvPr/>
          </p:nvSpPr>
          <p:spPr>
            <a:xfrm>
              <a:off x="1686400" y="794549"/>
              <a:ext cx="1635384" cy="369332"/>
            </a:xfrm>
            <a:prstGeom prst="rect">
              <a:avLst/>
            </a:prstGeom>
          </p:spPr>
          <p:txBody>
            <a:bodyPr wrap="none">
              <a:spAutoFit/>
            </a:bodyPr>
            <a:lstStyle/>
            <a:p>
              <a:pPr algn="ctr"/>
              <a:r>
                <a:rPr lang="ja-JP" altLang="en-US" b="1" dirty="0"/>
                <a:t>実験装置 全景</a:t>
              </a:r>
              <a:endParaRPr lang="en-US" altLang="ja-JP" b="1" dirty="0"/>
            </a:p>
          </p:txBody>
        </p:sp>
        <p:sp>
          <p:nvSpPr>
            <p:cNvPr id="20" name="フローチャート: データ 19"/>
            <p:cNvSpPr/>
            <p:nvPr/>
          </p:nvSpPr>
          <p:spPr>
            <a:xfrm rot="20952776" flipH="1">
              <a:off x="2139009" y="3406658"/>
              <a:ext cx="2053442" cy="1383797"/>
            </a:xfrm>
            <a:prstGeom prst="flowChartInputOutput">
              <a:avLst/>
            </a:prstGeom>
            <a:solidFill>
              <a:schemeClr val="accent1">
                <a:lumMod val="40000"/>
                <a:lumOff val="60000"/>
                <a:alpha val="36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角丸四角形 12"/>
            <p:cNvSpPr/>
            <p:nvPr/>
          </p:nvSpPr>
          <p:spPr>
            <a:xfrm rot="6865786">
              <a:off x="3128905" y="3886042"/>
              <a:ext cx="899394" cy="513991"/>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p:cNvSpPr txBox="1"/>
            <p:nvPr/>
          </p:nvSpPr>
          <p:spPr>
            <a:xfrm>
              <a:off x="3792919" y="3459892"/>
              <a:ext cx="797013" cy="400110"/>
            </a:xfrm>
            <a:prstGeom prst="rect">
              <a:avLst/>
            </a:prstGeom>
            <a:solidFill>
              <a:schemeClr val="bg1"/>
            </a:solidFill>
            <a:ln>
              <a:solidFill>
                <a:schemeClr val="tx1"/>
              </a:solidFill>
            </a:ln>
          </p:spPr>
          <p:txBody>
            <a:bodyPr wrap="none" rtlCol="0">
              <a:spAutoFit/>
            </a:bodyPr>
            <a:lstStyle/>
            <a:p>
              <a:pPr algn="ctr"/>
              <a:r>
                <a:rPr kumimoji="1" lang="en-US" altLang="ja-JP" sz="2000" dirty="0"/>
                <a:t>Work</a:t>
              </a:r>
              <a:endParaRPr kumimoji="1" lang="ja-JP" altLang="en-US" sz="2000" dirty="0"/>
            </a:p>
          </p:txBody>
        </p:sp>
        <p:sp>
          <p:nvSpPr>
            <p:cNvPr id="21" name="テキスト ボックス 20"/>
            <p:cNvSpPr txBox="1"/>
            <p:nvPr/>
          </p:nvSpPr>
          <p:spPr>
            <a:xfrm rot="20953797">
              <a:off x="2587482" y="4731100"/>
              <a:ext cx="1972015" cy="400110"/>
            </a:xfrm>
            <a:prstGeom prst="rect">
              <a:avLst/>
            </a:prstGeom>
            <a:solidFill>
              <a:schemeClr val="bg1"/>
            </a:solidFill>
            <a:ln>
              <a:solidFill>
                <a:schemeClr val="tx1"/>
              </a:solidFill>
            </a:ln>
          </p:spPr>
          <p:txBody>
            <a:bodyPr wrap="none" rtlCol="0">
              <a:spAutoFit/>
            </a:bodyPr>
            <a:lstStyle/>
            <a:p>
              <a:pPr algn="ctr"/>
              <a:r>
                <a:rPr kumimoji="1" lang="en-US" altLang="ja-JP" sz="2000" dirty="0"/>
                <a:t>Shooting range</a:t>
              </a:r>
              <a:endParaRPr kumimoji="1" lang="ja-JP" altLang="en-US" sz="2000" dirty="0"/>
            </a:p>
          </p:txBody>
        </p:sp>
      </p:grpSp>
      <p:pic>
        <p:nvPicPr>
          <p:cNvPr id="19" name="図 18">
            <a:extLst>
              <a:ext uri="{FF2B5EF4-FFF2-40B4-BE49-F238E27FC236}">
                <a16:creationId xmlns:a16="http://schemas.microsoft.com/office/drawing/2014/main" id="{97792E61-E37C-49B8-A21F-2AAB14B3BBCA}"/>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t="17161" r="23889" b="13457"/>
          <a:stretch/>
        </p:blipFill>
        <p:spPr>
          <a:xfrm rot="5400000">
            <a:off x="5610773" y="1377072"/>
            <a:ext cx="3309222" cy="2392635"/>
          </a:xfrm>
          <a:prstGeom prst="rect">
            <a:avLst/>
          </a:prstGeom>
        </p:spPr>
      </p:pic>
      <p:grpSp>
        <p:nvGrpSpPr>
          <p:cNvPr id="24" name="グループ化 23">
            <a:extLst>
              <a:ext uri="{FF2B5EF4-FFF2-40B4-BE49-F238E27FC236}">
                <a16:creationId xmlns:a16="http://schemas.microsoft.com/office/drawing/2014/main" id="{791264CD-9E55-4446-914E-08BB502AC410}"/>
              </a:ext>
            </a:extLst>
          </p:cNvPr>
          <p:cNvGrpSpPr/>
          <p:nvPr/>
        </p:nvGrpSpPr>
        <p:grpSpPr>
          <a:xfrm>
            <a:off x="6001763" y="4246417"/>
            <a:ext cx="2890837" cy="2330102"/>
            <a:chOff x="3332729" y="564835"/>
            <a:chExt cx="4328310" cy="1625282"/>
          </a:xfrm>
          <a:solidFill>
            <a:schemeClr val="accent5">
              <a:lumMod val="20000"/>
              <a:lumOff val="80000"/>
            </a:schemeClr>
          </a:solidFill>
        </p:grpSpPr>
        <p:sp>
          <p:nvSpPr>
            <p:cNvPr id="25" name="角丸四角形 41">
              <a:extLst>
                <a:ext uri="{FF2B5EF4-FFF2-40B4-BE49-F238E27FC236}">
                  <a16:creationId xmlns:a16="http://schemas.microsoft.com/office/drawing/2014/main" id="{2B7FB70D-EB69-43E2-8419-7C22199BAD85}"/>
                </a:ext>
              </a:extLst>
            </p:cNvPr>
            <p:cNvSpPr/>
            <p:nvPr/>
          </p:nvSpPr>
          <p:spPr>
            <a:xfrm>
              <a:off x="3332729" y="564835"/>
              <a:ext cx="4328310" cy="1625282"/>
            </a:xfrm>
            <a:prstGeom prst="roundRect">
              <a:avLst>
                <a:gd name="adj" fmla="val 6869"/>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EB344B9A-1C49-401E-A54C-C3C7419A1682}"/>
                </a:ext>
              </a:extLst>
            </p:cNvPr>
            <p:cNvSpPr txBox="1"/>
            <p:nvPr/>
          </p:nvSpPr>
          <p:spPr>
            <a:xfrm>
              <a:off x="3620531" y="619000"/>
              <a:ext cx="3582376" cy="1567156"/>
            </a:xfrm>
            <a:prstGeom prst="rect">
              <a:avLst/>
            </a:prstGeom>
            <a:grpFill/>
          </p:spPr>
          <p:txBody>
            <a:bodyPr wrap="square" rtlCol="0">
              <a:spAutoFit/>
            </a:bodyPr>
            <a:lstStyle/>
            <a:p>
              <a:r>
                <a:rPr lang="ja-JP" altLang="en-US" sz="2000" b="1" dirty="0"/>
                <a:t>スペック</a:t>
              </a:r>
              <a:endParaRPr lang="en-US" altLang="ja-JP" sz="2000" b="1" dirty="0"/>
            </a:p>
            <a:p>
              <a:r>
                <a:rPr lang="ja-JP" altLang="en-US" sz="2000" dirty="0"/>
                <a:t>本体</a:t>
              </a:r>
              <a:endParaRPr lang="en-US" altLang="ja-JP" sz="2000" dirty="0"/>
            </a:p>
            <a:p>
              <a:r>
                <a:rPr kumimoji="1" lang="ja-JP" altLang="en-US" sz="2000" dirty="0"/>
                <a:t>重量</a:t>
              </a:r>
              <a:r>
                <a:rPr kumimoji="1" lang="en-US" altLang="ja-JP" sz="2000" dirty="0"/>
                <a:t>: 500g</a:t>
              </a:r>
            </a:p>
            <a:p>
              <a:r>
                <a:rPr lang="ja-JP" altLang="en-US" sz="2000" dirty="0"/>
                <a:t>繰返し精度</a:t>
              </a:r>
              <a:r>
                <a:rPr lang="en-US" altLang="ja-JP" sz="2000" dirty="0"/>
                <a:t>: 0.2mm</a:t>
              </a:r>
            </a:p>
            <a:p>
              <a:r>
                <a:rPr kumimoji="1" lang="ja-JP" altLang="en-US" sz="2000" dirty="0"/>
                <a:t>自由度</a:t>
              </a:r>
              <a:r>
                <a:rPr kumimoji="1" lang="en-US" altLang="ja-JP" sz="2000" dirty="0"/>
                <a:t>: 5</a:t>
              </a:r>
            </a:p>
            <a:p>
              <a:r>
                <a:rPr kumimoji="1" lang="ja-JP" altLang="en-US" sz="2000" dirty="0"/>
                <a:t>付属ソフトウェア</a:t>
              </a:r>
              <a:r>
                <a:rPr kumimoji="1" lang="en-US" altLang="ja-JP" sz="2000" dirty="0"/>
                <a:t>:</a:t>
              </a:r>
              <a:r>
                <a:rPr lang="en-US" altLang="ja-JP" sz="2000" dirty="0"/>
                <a:t> </a:t>
              </a:r>
            </a:p>
            <a:p>
              <a:r>
                <a:rPr lang="en-US" altLang="ja-JP" sz="2000" dirty="0" err="1"/>
                <a:t>Dobot</a:t>
              </a:r>
              <a:r>
                <a:rPr lang="en-US" altLang="ja-JP" sz="2000" dirty="0"/>
                <a:t> Studio</a:t>
              </a:r>
              <a:endParaRPr kumimoji="1" lang="en-US" altLang="ja-JP" sz="2000" dirty="0"/>
            </a:p>
          </p:txBody>
        </p:sp>
      </p:grpSp>
      <p:sp>
        <p:nvSpPr>
          <p:cNvPr id="27" name="テキスト ボックス 26">
            <a:extLst>
              <a:ext uri="{FF2B5EF4-FFF2-40B4-BE49-F238E27FC236}">
                <a16:creationId xmlns:a16="http://schemas.microsoft.com/office/drawing/2014/main" id="{0FD6E550-5470-4CF8-8D10-E63E4CEE5CC3}"/>
              </a:ext>
            </a:extLst>
          </p:cNvPr>
          <p:cNvSpPr txBox="1"/>
          <p:nvPr/>
        </p:nvSpPr>
        <p:spPr>
          <a:xfrm>
            <a:off x="5895243" y="546367"/>
            <a:ext cx="1954382" cy="369332"/>
          </a:xfrm>
          <a:prstGeom prst="rect">
            <a:avLst/>
          </a:prstGeom>
          <a:noFill/>
        </p:spPr>
        <p:txBody>
          <a:bodyPr wrap="none" rtlCol="0">
            <a:spAutoFit/>
          </a:bodyPr>
          <a:lstStyle/>
          <a:p>
            <a:pPr algn="ctr"/>
            <a:r>
              <a:rPr lang="en-US" altLang="ja-JP" b="1" dirty="0"/>
              <a:t>Dobot Magician</a:t>
            </a:r>
            <a:endParaRPr lang="ja-JP" altLang="en-US" b="1" dirty="0"/>
          </a:p>
        </p:txBody>
      </p:sp>
      <p:sp>
        <p:nvSpPr>
          <p:cNvPr id="5" name="スライド番号プレースホルダー 4"/>
          <p:cNvSpPr>
            <a:spLocks noGrp="1"/>
          </p:cNvSpPr>
          <p:nvPr>
            <p:ph type="sldNum" sz="quarter" idx="12"/>
          </p:nvPr>
        </p:nvSpPr>
        <p:spPr>
          <a:xfrm>
            <a:off x="6457950" y="6530527"/>
            <a:ext cx="2057400" cy="365125"/>
          </a:xfrm>
        </p:spPr>
        <p:txBody>
          <a:bodyPr/>
          <a:lstStyle/>
          <a:p>
            <a:fld id="{8C9C3BA3-F2E4-4F2D-87E5-5154CA402B4F}" type="slidenum">
              <a:rPr kumimoji="1" lang="ja-JP" altLang="en-US" sz="1050" smtClean="0">
                <a:solidFill>
                  <a:schemeClr val="tx1"/>
                </a:solidFill>
              </a:rPr>
              <a:t>12</a:t>
            </a:fld>
            <a:endParaRPr kumimoji="1" lang="ja-JP" altLang="en-US" sz="1050" dirty="0">
              <a:solidFill>
                <a:schemeClr val="tx1"/>
              </a:solidFill>
            </a:endParaRPr>
          </a:p>
        </p:txBody>
      </p:sp>
    </p:spTree>
    <p:extLst>
      <p:ext uri="{BB962C8B-B14F-4D97-AF65-F5344CB8AC3E}">
        <p14:creationId xmlns:p14="http://schemas.microsoft.com/office/powerpoint/2010/main" val="2068906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a:extLst>
              <a:ext uri="{FF2B5EF4-FFF2-40B4-BE49-F238E27FC236}">
                <a16:creationId xmlns:a16="http://schemas.microsoft.com/office/drawing/2014/main" id="{3F6BE45C-5147-43D1-B80D-03BAADEF3E72}"/>
              </a:ext>
            </a:extLst>
          </p:cNvPr>
          <p:cNvSpPr/>
          <p:nvPr/>
        </p:nvSpPr>
        <p:spPr>
          <a:xfrm>
            <a:off x="176326" y="63140"/>
            <a:ext cx="8806374" cy="436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訓練データに含まれていなかった</a:t>
            </a:r>
            <a:r>
              <a:rPr kumimoji="1" lang="ja-JP" altLang="en-US" sz="2800" b="1" dirty="0"/>
              <a:t>把持対象のワーク</a:t>
            </a:r>
          </a:p>
        </p:txBody>
      </p:sp>
      <p:grpSp>
        <p:nvGrpSpPr>
          <p:cNvPr id="12" name="グループ化 11"/>
          <p:cNvGrpSpPr/>
          <p:nvPr/>
        </p:nvGrpSpPr>
        <p:grpSpPr>
          <a:xfrm>
            <a:off x="628505" y="775337"/>
            <a:ext cx="7902016" cy="5122543"/>
            <a:chOff x="628505" y="775337"/>
            <a:chExt cx="7902016" cy="5122543"/>
          </a:xfrm>
        </p:grpSpPr>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505" y="775337"/>
              <a:ext cx="7902016" cy="5122543"/>
            </a:xfrm>
            <a:prstGeom prst="rect">
              <a:avLst/>
            </a:prstGeom>
          </p:spPr>
        </p:pic>
        <p:sp>
          <p:nvSpPr>
            <p:cNvPr id="3" name="テキスト ボックス 2"/>
            <p:cNvSpPr txBox="1"/>
            <p:nvPr/>
          </p:nvSpPr>
          <p:spPr>
            <a:xfrm>
              <a:off x="969581" y="4800245"/>
              <a:ext cx="492443" cy="461664"/>
            </a:xfrm>
            <a:prstGeom prst="rect">
              <a:avLst/>
            </a:prstGeom>
            <a:solidFill>
              <a:schemeClr val="bg1"/>
            </a:solidFill>
          </p:spPr>
          <p:txBody>
            <a:bodyPr wrap="none" rtlCol="0">
              <a:spAutoFit/>
            </a:bodyPr>
            <a:lstStyle/>
            <a:p>
              <a:r>
                <a:rPr kumimoji="1" lang="ja-JP" altLang="en-US" sz="2400" b="1" dirty="0"/>
                <a:t>①</a:t>
              </a:r>
            </a:p>
          </p:txBody>
        </p:sp>
        <p:sp>
          <p:nvSpPr>
            <p:cNvPr id="5" name="テキスト ボックス 4"/>
            <p:cNvSpPr txBox="1"/>
            <p:nvPr/>
          </p:nvSpPr>
          <p:spPr>
            <a:xfrm>
              <a:off x="2652221" y="4800245"/>
              <a:ext cx="492443" cy="461664"/>
            </a:xfrm>
            <a:prstGeom prst="rect">
              <a:avLst/>
            </a:prstGeom>
            <a:solidFill>
              <a:schemeClr val="bg1"/>
            </a:solidFill>
          </p:spPr>
          <p:txBody>
            <a:bodyPr wrap="none" rtlCol="0">
              <a:spAutoFit/>
            </a:bodyPr>
            <a:lstStyle/>
            <a:p>
              <a:r>
                <a:rPr lang="ja-JP" altLang="en-US" sz="2400" b="1" dirty="0"/>
                <a:t>②</a:t>
              </a:r>
              <a:endParaRPr kumimoji="1" lang="ja-JP" altLang="en-US" sz="2400" b="1" dirty="0"/>
            </a:p>
          </p:txBody>
        </p:sp>
        <p:sp>
          <p:nvSpPr>
            <p:cNvPr id="6" name="テキスト ボックス 5"/>
            <p:cNvSpPr txBox="1"/>
            <p:nvPr/>
          </p:nvSpPr>
          <p:spPr>
            <a:xfrm>
              <a:off x="4490095" y="4800245"/>
              <a:ext cx="492443" cy="461664"/>
            </a:xfrm>
            <a:prstGeom prst="rect">
              <a:avLst/>
            </a:prstGeom>
            <a:solidFill>
              <a:schemeClr val="bg1"/>
            </a:solidFill>
          </p:spPr>
          <p:txBody>
            <a:bodyPr wrap="none" rtlCol="0">
              <a:spAutoFit/>
            </a:bodyPr>
            <a:lstStyle/>
            <a:p>
              <a:r>
                <a:rPr lang="ja-JP" altLang="en-US" sz="2400" b="1" dirty="0"/>
                <a:t>③</a:t>
              </a:r>
              <a:endParaRPr kumimoji="1" lang="ja-JP" altLang="en-US" sz="2400" b="1" dirty="0"/>
            </a:p>
          </p:txBody>
        </p:sp>
        <p:sp>
          <p:nvSpPr>
            <p:cNvPr id="8" name="正方形/長方形 7"/>
            <p:cNvSpPr/>
            <p:nvPr/>
          </p:nvSpPr>
          <p:spPr>
            <a:xfrm>
              <a:off x="6425869" y="2796777"/>
              <a:ext cx="327433" cy="764010"/>
            </a:xfrm>
            <a:prstGeom prst="rect">
              <a:avLst/>
            </a:prstGeom>
            <a:solidFill>
              <a:srgbClr val="378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801600" y="4800245"/>
              <a:ext cx="492443" cy="461664"/>
            </a:xfrm>
            <a:prstGeom prst="rect">
              <a:avLst/>
            </a:prstGeom>
            <a:solidFill>
              <a:schemeClr val="bg1"/>
            </a:solidFill>
          </p:spPr>
          <p:txBody>
            <a:bodyPr wrap="none" rtlCol="0">
              <a:spAutoFit/>
            </a:bodyPr>
            <a:lstStyle/>
            <a:p>
              <a:r>
                <a:rPr lang="ja-JP" altLang="en-US" sz="2400" b="1" dirty="0"/>
                <a:t>⑤</a:t>
              </a:r>
              <a:endParaRPr kumimoji="1" lang="ja-JP" altLang="en-US" sz="2400" b="1" dirty="0"/>
            </a:p>
          </p:txBody>
        </p:sp>
        <p:pic>
          <p:nvPicPr>
            <p:cNvPr id="13" name="図 12"/>
            <p:cNvPicPr>
              <a:picLocks noChangeAspect="1"/>
            </p:cNvPicPr>
            <p:nvPr/>
          </p:nvPicPr>
          <p:blipFill rotWithShape="1">
            <a:blip r:embed="rId3" cstate="print">
              <a:extLst>
                <a:ext uri="{28A0092B-C50C-407E-A947-70E740481C1C}">
                  <a14:useLocalDpi xmlns:a14="http://schemas.microsoft.com/office/drawing/2010/main" val="0"/>
                </a:ext>
              </a:extLst>
            </a:blip>
            <a:srcRect l="64502" t="73343" r="30034" b="18178"/>
            <a:stretch/>
          </p:blipFill>
          <p:spPr>
            <a:xfrm>
              <a:off x="5994069" y="4548757"/>
              <a:ext cx="431800" cy="434340"/>
            </a:xfrm>
            <a:prstGeom prst="rect">
              <a:avLst/>
            </a:prstGeom>
          </p:spPr>
        </p:pic>
        <p:sp>
          <p:nvSpPr>
            <p:cNvPr id="10" name="テキスト ボックス 9"/>
            <p:cNvSpPr txBox="1"/>
            <p:nvPr/>
          </p:nvSpPr>
          <p:spPr>
            <a:xfrm>
              <a:off x="6327970" y="4800245"/>
              <a:ext cx="492443" cy="461664"/>
            </a:xfrm>
            <a:prstGeom prst="rect">
              <a:avLst/>
            </a:prstGeom>
            <a:solidFill>
              <a:schemeClr val="bg1"/>
            </a:solidFill>
          </p:spPr>
          <p:txBody>
            <a:bodyPr wrap="none" rtlCol="0">
              <a:spAutoFit/>
            </a:bodyPr>
            <a:lstStyle/>
            <a:p>
              <a:r>
                <a:rPr lang="ja-JP" altLang="en-US" sz="2400" b="1" dirty="0"/>
                <a:t>④</a:t>
              </a:r>
              <a:endParaRPr kumimoji="1" lang="ja-JP" altLang="en-US" sz="2400" b="1" dirty="0"/>
            </a:p>
          </p:txBody>
        </p:sp>
      </p:grpSp>
      <p:sp>
        <p:nvSpPr>
          <p:cNvPr id="7" name="スライド番号プレースホルダー 6"/>
          <p:cNvSpPr>
            <a:spLocks noGrp="1"/>
          </p:cNvSpPr>
          <p:nvPr>
            <p:ph type="sldNum" sz="quarter" idx="12"/>
          </p:nvPr>
        </p:nvSpPr>
        <p:spPr/>
        <p:txBody>
          <a:bodyPr/>
          <a:lstStyle/>
          <a:p>
            <a:fld id="{8C9C3BA3-F2E4-4F2D-87E5-5154CA402B4F}" type="slidenum">
              <a:rPr kumimoji="1" lang="ja-JP" altLang="en-US" sz="1050" smtClean="0">
                <a:solidFill>
                  <a:schemeClr val="tx1"/>
                </a:solidFill>
              </a:rPr>
              <a:t>13</a:t>
            </a:fld>
            <a:endParaRPr kumimoji="1" lang="ja-JP" altLang="en-US" sz="1050" dirty="0">
              <a:solidFill>
                <a:schemeClr val="tx1"/>
              </a:solidFill>
            </a:endParaRPr>
          </a:p>
        </p:txBody>
      </p:sp>
    </p:spTree>
    <p:extLst>
      <p:ext uri="{BB962C8B-B14F-4D97-AF65-F5344CB8AC3E}">
        <p14:creationId xmlns:p14="http://schemas.microsoft.com/office/powerpoint/2010/main" val="2936116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3F6BE45C-5147-43D1-B80D-03BAADEF3E72}"/>
              </a:ext>
            </a:extLst>
          </p:cNvPr>
          <p:cNvSpPr/>
          <p:nvPr/>
        </p:nvSpPr>
        <p:spPr>
          <a:xfrm>
            <a:off x="1309402" y="-9306"/>
            <a:ext cx="6540223" cy="436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開発したアプリケーション</a:t>
            </a:r>
            <a:endParaRPr kumimoji="1" lang="ja-JP" altLang="en-US" sz="2800" b="1" dirty="0"/>
          </a:p>
        </p:txBody>
      </p:sp>
      <p:grpSp>
        <p:nvGrpSpPr>
          <p:cNvPr id="16" name="グループ化 15"/>
          <p:cNvGrpSpPr/>
          <p:nvPr/>
        </p:nvGrpSpPr>
        <p:grpSpPr>
          <a:xfrm>
            <a:off x="30842" y="575189"/>
            <a:ext cx="6170898" cy="6112772"/>
            <a:chOff x="2808514" y="644748"/>
            <a:chExt cx="6170898" cy="6112772"/>
          </a:xfrm>
        </p:grpSpPr>
        <p:pic>
          <p:nvPicPr>
            <p:cNvPr id="4" name="図 3"/>
            <p:cNvPicPr>
              <a:picLocks noChangeAspect="1"/>
            </p:cNvPicPr>
            <p:nvPr/>
          </p:nvPicPr>
          <p:blipFill>
            <a:blip r:embed="rId3"/>
            <a:stretch>
              <a:fillRect/>
            </a:stretch>
          </p:blipFill>
          <p:spPr>
            <a:xfrm>
              <a:off x="2808514" y="644748"/>
              <a:ext cx="6170898" cy="6112772"/>
            </a:xfrm>
            <a:prstGeom prst="rect">
              <a:avLst/>
            </a:prstGeom>
          </p:spPr>
        </p:pic>
        <p:sp>
          <p:nvSpPr>
            <p:cNvPr id="13" name="フリーフォーム 12"/>
            <p:cNvSpPr/>
            <p:nvPr/>
          </p:nvSpPr>
          <p:spPr>
            <a:xfrm>
              <a:off x="2838450" y="2491922"/>
              <a:ext cx="5429250" cy="2095500"/>
            </a:xfrm>
            <a:custGeom>
              <a:avLst/>
              <a:gdLst>
                <a:gd name="connsiteX0" fmla="*/ 0 w 5429250"/>
                <a:gd name="connsiteY0" fmla="*/ 0 h 2095500"/>
                <a:gd name="connsiteX1" fmla="*/ 0 w 5429250"/>
                <a:gd name="connsiteY1" fmla="*/ 2095500 h 2095500"/>
                <a:gd name="connsiteX2" fmla="*/ 2371725 w 5429250"/>
                <a:gd name="connsiteY2" fmla="*/ 2095500 h 2095500"/>
                <a:gd name="connsiteX3" fmla="*/ 2371725 w 5429250"/>
                <a:gd name="connsiteY3" fmla="*/ 1933575 h 2095500"/>
                <a:gd name="connsiteX4" fmla="*/ 3676650 w 5429250"/>
                <a:gd name="connsiteY4" fmla="*/ 1933575 h 2095500"/>
                <a:gd name="connsiteX5" fmla="*/ 3676650 w 5429250"/>
                <a:gd name="connsiteY5" fmla="*/ 2085975 h 2095500"/>
                <a:gd name="connsiteX6" fmla="*/ 5238750 w 5429250"/>
                <a:gd name="connsiteY6" fmla="*/ 2085975 h 2095500"/>
                <a:gd name="connsiteX7" fmla="*/ 5238750 w 5429250"/>
                <a:gd name="connsiteY7" fmla="*/ 847725 h 2095500"/>
                <a:gd name="connsiteX8" fmla="*/ 5429250 w 5429250"/>
                <a:gd name="connsiteY8" fmla="*/ 847725 h 2095500"/>
                <a:gd name="connsiteX9" fmla="*/ 5429250 w 5429250"/>
                <a:gd name="connsiteY9" fmla="*/ 0 h 2095500"/>
                <a:gd name="connsiteX10" fmla="*/ 0 w 5429250"/>
                <a:gd name="connsiteY10" fmla="*/ 0 h 209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29250" h="2095500">
                  <a:moveTo>
                    <a:pt x="0" y="0"/>
                  </a:moveTo>
                  <a:lnTo>
                    <a:pt x="0" y="2095500"/>
                  </a:lnTo>
                  <a:lnTo>
                    <a:pt x="2371725" y="2095500"/>
                  </a:lnTo>
                  <a:lnTo>
                    <a:pt x="2371725" y="1933575"/>
                  </a:lnTo>
                  <a:lnTo>
                    <a:pt x="3676650" y="1933575"/>
                  </a:lnTo>
                  <a:lnTo>
                    <a:pt x="3676650" y="2085975"/>
                  </a:lnTo>
                  <a:lnTo>
                    <a:pt x="5238750" y="2085975"/>
                  </a:lnTo>
                  <a:lnTo>
                    <a:pt x="5238750" y="847725"/>
                  </a:lnTo>
                  <a:lnTo>
                    <a:pt x="5429250" y="847725"/>
                  </a:lnTo>
                  <a:lnTo>
                    <a:pt x="5429250" y="0"/>
                  </a:lnTo>
                  <a:lnTo>
                    <a:pt x="0" y="0"/>
                  </a:lnTo>
                  <a:close/>
                </a:path>
              </a:pathLst>
            </a:custGeom>
            <a:solidFill>
              <a:schemeClr val="accent1">
                <a:lumMod val="40000"/>
                <a:lumOff val="60000"/>
                <a:alpha val="31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フリーフォーム 13"/>
            <p:cNvSpPr/>
            <p:nvPr/>
          </p:nvSpPr>
          <p:spPr>
            <a:xfrm>
              <a:off x="2838450" y="4428671"/>
              <a:ext cx="6066971" cy="2264229"/>
            </a:xfrm>
            <a:custGeom>
              <a:avLst/>
              <a:gdLst>
                <a:gd name="connsiteX0" fmla="*/ 0 w 6066971"/>
                <a:gd name="connsiteY0" fmla="*/ 203200 h 2264229"/>
                <a:gd name="connsiteX1" fmla="*/ 0 w 6066971"/>
                <a:gd name="connsiteY1" fmla="*/ 2264229 h 2264229"/>
                <a:gd name="connsiteX2" fmla="*/ 5617029 w 6066971"/>
                <a:gd name="connsiteY2" fmla="*/ 2264229 h 2264229"/>
                <a:gd name="connsiteX3" fmla="*/ 5617029 w 6066971"/>
                <a:gd name="connsiteY3" fmla="*/ 1886858 h 2264229"/>
                <a:gd name="connsiteX4" fmla="*/ 5370286 w 6066971"/>
                <a:gd name="connsiteY4" fmla="*/ 1886858 h 2264229"/>
                <a:gd name="connsiteX5" fmla="*/ 5370286 w 6066971"/>
                <a:gd name="connsiteY5" fmla="*/ 1117600 h 2264229"/>
                <a:gd name="connsiteX6" fmla="*/ 6066971 w 6066971"/>
                <a:gd name="connsiteY6" fmla="*/ 1117600 h 2264229"/>
                <a:gd name="connsiteX7" fmla="*/ 6066971 w 6066971"/>
                <a:gd name="connsiteY7" fmla="*/ 246743 h 2264229"/>
                <a:gd name="connsiteX8" fmla="*/ 3541486 w 6066971"/>
                <a:gd name="connsiteY8" fmla="*/ 246743 h 2264229"/>
                <a:gd name="connsiteX9" fmla="*/ 3541486 w 6066971"/>
                <a:gd name="connsiteY9" fmla="*/ 0 h 2264229"/>
                <a:gd name="connsiteX10" fmla="*/ 2380343 w 6066971"/>
                <a:gd name="connsiteY10" fmla="*/ 0 h 2264229"/>
                <a:gd name="connsiteX11" fmla="*/ 2380343 w 6066971"/>
                <a:gd name="connsiteY11" fmla="*/ 203200 h 2264229"/>
                <a:gd name="connsiteX12" fmla="*/ 0 w 6066971"/>
                <a:gd name="connsiteY12" fmla="*/ 203200 h 226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6971" h="2264229">
                  <a:moveTo>
                    <a:pt x="0" y="203200"/>
                  </a:moveTo>
                  <a:lnTo>
                    <a:pt x="0" y="2264229"/>
                  </a:lnTo>
                  <a:lnTo>
                    <a:pt x="5617029" y="2264229"/>
                  </a:lnTo>
                  <a:lnTo>
                    <a:pt x="5617029" y="1886858"/>
                  </a:lnTo>
                  <a:lnTo>
                    <a:pt x="5370286" y="1886858"/>
                  </a:lnTo>
                  <a:lnTo>
                    <a:pt x="5370286" y="1117600"/>
                  </a:lnTo>
                  <a:lnTo>
                    <a:pt x="6066971" y="1117600"/>
                  </a:lnTo>
                  <a:lnTo>
                    <a:pt x="6066971" y="246743"/>
                  </a:lnTo>
                  <a:lnTo>
                    <a:pt x="3541486" y="246743"/>
                  </a:lnTo>
                  <a:lnTo>
                    <a:pt x="3541486" y="0"/>
                  </a:lnTo>
                  <a:lnTo>
                    <a:pt x="2380343" y="0"/>
                  </a:lnTo>
                  <a:lnTo>
                    <a:pt x="2380343" y="203200"/>
                  </a:lnTo>
                  <a:lnTo>
                    <a:pt x="0" y="203200"/>
                  </a:lnTo>
                  <a:close/>
                </a:path>
              </a:pathLst>
            </a:custGeom>
            <a:solidFill>
              <a:schemeClr val="accent6">
                <a:lumMod val="60000"/>
                <a:lumOff val="40000"/>
                <a:alpha val="41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p:cNvSpPr/>
            <p:nvPr/>
          </p:nvSpPr>
          <p:spPr>
            <a:xfrm>
              <a:off x="2838450" y="644748"/>
              <a:ext cx="6140962" cy="1807954"/>
            </a:xfrm>
            <a:prstGeom prst="rect">
              <a:avLst/>
            </a:prstGeom>
            <a:solidFill>
              <a:schemeClr val="accent2">
                <a:lumMod val="20000"/>
                <a:lumOff val="80000"/>
                <a:alpha val="41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7" name="テキスト ボックス 16"/>
          <p:cNvSpPr txBox="1"/>
          <p:nvPr/>
        </p:nvSpPr>
        <p:spPr>
          <a:xfrm>
            <a:off x="6223289" y="723901"/>
            <a:ext cx="3082166" cy="1509318"/>
          </a:xfrm>
          <a:prstGeom prst="rect">
            <a:avLst/>
          </a:prstGeom>
          <a:noFill/>
        </p:spPr>
        <p:txBody>
          <a:bodyPr wrap="square" rtlCol="0">
            <a:spAutoFit/>
          </a:bodyPr>
          <a:lstStyle/>
          <a:p>
            <a:r>
              <a:rPr lang="ja-JP" altLang="en-US" sz="2000" b="1" dirty="0"/>
              <a:t>ロボットアーム</a:t>
            </a:r>
            <a:r>
              <a:rPr kumimoji="1" lang="ja-JP" altLang="en-US" sz="2000" b="1" dirty="0"/>
              <a:t>操作部分</a:t>
            </a:r>
            <a:endParaRPr kumimoji="1" lang="en-US" altLang="ja-JP" sz="2000" b="1" dirty="0"/>
          </a:p>
          <a:p>
            <a:pPr marL="180000" indent="-342900">
              <a:buFont typeface="Arial" panose="020B0604020202020204" pitchFamily="34" charset="0"/>
              <a:buChar char="•"/>
            </a:pPr>
            <a:r>
              <a:rPr lang="ja-JP" altLang="en-US" dirty="0"/>
              <a:t>アームとの接続</a:t>
            </a:r>
            <a:endParaRPr lang="en-US" altLang="ja-JP" dirty="0"/>
          </a:p>
          <a:p>
            <a:pPr marL="342900" indent="-342900">
              <a:buFont typeface="Arial" panose="020B0604020202020204" pitchFamily="34" charset="0"/>
              <a:buChar char="•"/>
            </a:pPr>
            <a:r>
              <a:rPr lang="ja-JP" altLang="en-US" dirty="0"/>
              <a:t>現在の座標取得</a:t>
            </a:r>
            <a:endParaRPr lang="en-US" altLang="ja-JP" dirty="0"/>
          </a:p>
          <a:p>
            <a:pPr marL="342900" indent="-342900">
              <a:buFont typeface="Arial" panose="020B0604020202020204" pitchFamily="34" charset="0"/>
              <a:buChar char="•"/>
            </a:pPr>
            <a:r>
              <a:rPr lang="ja-JP" altLang="en-US" dirty="0"/>
              <a:t>座標の記憶</a:t>
            </a:r>
            <a:endParaRPr lang="en-US" altLang="ja-JP" dirty="0"/>
          </a:p>
          <a:p>
            <a:pPr marL="342900" indent="-342900">
              <a:buFont typeface="Arial" panose="020B0604020202020204" pitchFamily="34" charset="0"/>
              <a:buChar char="•"/>
            </a:pPr>
            <a:r>
              <a:rPr kumimoji="1" lang="ja-JP" altLang="en-US" dirty="0"/>
              <a:t>手先を指定座標へ移動</a:t>
            </a:r>
            <a:endParaRPr kumimoji="1" lang="en-US" altLang="ja-JP" dirty="0"/>
          </a:p>
        </p:txBody>
      </p:sp>
      <p:sp>
        <p:nvSpPr>
          <p:cNvPr id="18" name="テキスト ボックス 17"/>
          <p:cNvSpPr txBox="1"/>
          <p:nvPr/>
        </p:nvSpPr>
        <p:spPr>
          <a:xfrm>
            <a:off x="6205995" y="2797369"/>
            <a:ext cx="2803701" cy="1232096"/>
          </a:xfrm>
          <a:prstGeom prst="rect">
            <a:avLst/>
          </a:prstGeom>
          <a:noFill/>
        </p:spPr>
        <p:txBody>
          <a:bodyPr wrap="square" rtlCol="0">
            <a:spAutoFit/>
          </a:bodyPr>
          <a:lstStyle/>
          <a:p>
            <a:r>
              <a:rPr kumimoji="1" lang="ja-JP" altLang="en-US" sz="2000" b="1" dirty="0"/>
              <a:t>カメラ</a:t>
            </a:r>
            <a:r>
              <a:rPr lang="en-US" altLang="ja-JP" sz="2000" b="1" dirty="0"/>
              <a:t>, AI</a:t>
            </a:r>
            <a:r>
              <a:rPr lang="ja-JP" altLang="en-US" sz="2000" b="1" dirty="0"/>
              <a:t>指定部分</a:t>
            </a:r>
            <a:endParaRPr lang="en-US" altLang="ja-JP" sz="2000" b="1" dirty="0"/>
          </a:p>
          <a:p>
            <a:pPr marL="342900" indent="-342900">
              <a:buFont typeface="Arial" panose="020B0604020202020204" pitchFamily="34" charset="0"/>
              <a:buChar char="•"/>
            </a:pPr>
            <a:r>
              <a:rPr lang="ja-JP" altLang="en-US" dirty="0"/>
              <a:t>カメラの接続</a:t>
            </a:r>
            <a:endParaRPr lang="en-US" altLang="ja-JP" dirty="0"/>
          </a:p>
          <a:p>
            <a:pPr marL="342900" indent="-342900">
              <a:buFont typeface="Arial" panose="020B0604020202020204" pitchFamily="34" charset="0"/>
              <a:buChar char="•"/>
            </a:pPr>
            <a:r>
              <a:rPr kumimoji="1" lang="ja-JP" altLang="en-US" dirty="0"/>
              <a:t>カメラプレビュー</a:t>
            </a:r>
            <a:endParaRPr kumimoji="1" lang="en-US" altLang="ja-JP" dirty="0"/>
          </a:p>
          <a:p>
            <a:pPr marL="342900" indent="-342900">
              <a:buFont typeface="Arial" panose="020B0604020202020204" pitchFamily="34" charset="0"/>
              <a:buChar char="•"/>
            </a:pPr>
            <a:r>
              <a:rPr lang="ja-JP" altLang="en-US" dirty="0"/>
              <a:t>学習済み</a:t>
            </a:r>
            <a:r>
              <a:rPr lang="en-US" altLang="ja-JP" dirty="0"/>
              <a:t>AI</a:t>
            </a:r>
            <a:r>
              <a:rPr lang="ja-JP" altLang="en-US" dirty="0"/>
              <a:t>をセット</a:t>
            </a:r>
            <a:endParaRPr kumimoji="1" lang="ja-JP" altLang="en-US" dirty="0"/>
          </a:p>
        </p:txBody>
      </p:sp>
      <p:sp>
        <p:nvSpPr>
          <p:cNvPr id="19" name="テキスト ボックス 18"/>
          <p:cNvSpPr txBox="1"/>
          <p:nvPr/>
        </p:nvSpPr>
        <p:spPr>
          <a:xfrm>
            <a:off x="6129393" y="4872908"/>
            <a:ext cx="2957032" cy="1817343"/>
          </a:xfrm>
          <a:prstGeom prst="rect">
            <a:avLst/>
          </a:prstGeom>
          <a:noFill/>
        </p:spPr>
        <p:txBody>
          <a:bodyPr wrap="square" rtlCol="0">
            <a:spAutoFit/>
          </a:bodyPr>
          <a:lstStyle/>
          <a:p>
            <a:r>
              <a:rPr kumimoji="1" lang="ja-JP" altLang="en-US" sz="2000" b="1" dirty="0"/>
              <a:t>統合動作</a:t>
            </a:r>
            <a:r>
              <a:rPr kumimoji="1" lang="en-US" altLang="ja-JP" sz="2000" b="1" dirty="0"/>
              <a:t>, </a:t>
            </a:r>
            <a:r>
              <a:rPr lang="ja-JP" altLang="en-US" sz="2000" b="1" dirty="0"/>
              <a:t>条件指定部分</a:t>
            </a:r>
            <a:endParaRPr lang="en-US" altLang="ja-JP" sz="2000" b="1" dirty="0"/>
          </a:p>
          <a:p>
            <a:pPr marL="342900" indent="-342900">
              <a:buFont typeface="Arial" panose="020B0604020202020204" pitchFamily="34" charset="0"/>
              <a:buChar char="•"/>
            </a:pPr>
            <a:r>
              <a:rPr lang="ja-JP" altLang="en-US" dirty="0"/>
              <a:t>座標変換用</a:t>
            </a:r>
            <a:endParaRPr lang="en-US" altLang="ja-JP" dirty="0"/>
          </a:p>
          <a:p>
            <a:r>
              <a:rPr lang="en-US" altLang="ja-JP" dirty="0"/>
              <a:t>	</a:t>
            </a:r>
            <a:r>
              <a:rPr lang="ja-JP" altLang="en-US" dirty="0"/>
              <a:t>パラメータの設定</a:t>
            </a:r>
            <a:endParaRPr lang="en-US" altLang="ja-JP" dirty="0"/>
          </a:p>
          <a:p>
            <a:pPr marL="342900" indent="-342900">
              <a:buFont typeface="Arial" panose="020B0604020202020204" pitchFamily="34" charset="0"/>
              <a:buChar char="•"/>
            </a:pPr>
            <a:r>
              <a:rPr lang="ja-JP" altLang="en-US" dirty="0"/>
              <a:t>二値化用の閾値調整</a:t>
            </a:r>
            <a:endParaRPr lang="en-US" altLang="ja-JP" dirty="0"/>
          </a:p>
          <a:p>
            <a:pPr marL="342900" indent="-342900">
              <a:buFont typeface="Arial" panose="020B0604020202020204" pitchFamily="34" charset="0"/>
              <a:buChar char="•"/>
            </a:pPr>
            <a:r>
              <a:rPr lang="ja-JP" altLang="en-US" dirty="0"/>
              <a:t>統合動作</a:t>
            </a:r>
            <a:endParaRPr lang="en-US" altLang="ja-JP" dirty="0"/>
          </a:p>
          <a:p>
            <a:pPr marL="342900" indent="-342900">
              <a:buFont typeface="Arial" panose="020B0604020202020204" pitchFamily="34" charset="0"/>
              <a:buChar char="•"/>
            </a:pPr>
            <a:endParaRPr kumimoji="1" lang="ja-JP" altLang="en-US" sz="2000" dirty="0"/>
          </a:p>
        </p:txBody>
      </p:sp>
      <p:sp>
        <p:nvSpPr>
          <p:cNvPr id="5" name="スライド番号プレースホルダー 4"/>
          <p:cNvSpPr>
            <a:spLocks noGrp="1"/>
          </p:cNvSpPr>
          <p:nvPr>
            <p:ph type="sldNum" sz="quarter" idx="12"/>
          </p:nvPr>
        </p:nvSpPr>
        <p:spPr/>
        <p:txBody>
          <a:bodyPr/>
          <a:lstStyle/>
          <a:p>
            <a:fld id="{8C9C3BA3-F2E4-4F2D-87E5-5154CA402B4F}" type="slidenum">
              <a:rPr kumimoji="1" lang="ja-JP" altLang="en-US" sz="1050" smtClean="0">
                <a:solidFill>
                  <a:schemeClr val="tx1"/>
                </a:solidFill>
              </a:rPr>
              <a:t>14</a:t>
            </a:fld>
            <a:endParaRPr kumimoji="1" lang="ja-JP" altLang="en-US" sz="1050" dirty="0">
              <a:solidFill>
                <a:schemeClr val="tx1"/>
              </a:solidFill>
            </a:endParaRPr>
          </a:p>
        </p:txBody>
      </p:sp>
    </p:spTree>
    <p:extLst>
      <p:ext uri="{BB962C8B-B14F-4D97-AF65-F5344CB8AC3E}">
        <p14:creationId xmlns:p14="http://schemas.microsoft.com/office/powerpoint/2010/main" val="993589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3F6BE45C-5147-43D1-B80D-03BAADEF3E72}"/>
              </a:ext>
            </a:extLst>
          </p:cNvPr>
          <p:cNvSpPr/>
          <p:nvPr/>
        </p:nvSpPr>
        <p:spPr>
          <a:xfrm>
            <a:off x="1309402" y="-9306"/>
            <a:ext cx="6540223" cy="436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実際の動作</a:t>
            </a:r>
            <a:endParaRPr kumimoji="1" lang="ja-JP" altLang="en-US" sz="2800" b="1" dirty="0"/>
          </a:p>
        </p:txBody>
      </p:sp>
      <p:sp>
        <p:nvSpPr>
          <p:cNvPr id="19" name="四角形: 角を丸くする 18">
            <a:extLst>
              <a:ext uri="{FF2B5EF4-FFF2-40B4-BE49-F238E27FC236}">
                <a16:creationId xmlns:a16="http://schemas.microsoft.com/office/drawing/2014/main" id="{6241883F-BEEE-4647-B319-EF010642F7F5}"/>
              </a:ext>
            </a:extLst>
          </p:cNvPr>
          <p:cNvSpPr/>
          <p:nvPr/>
        </p:nvSpPr>
        <p:spPr>
          <a:xfrm>
            <a:off x="4718005" y="4219456"/>
            <a:ext cx="3486150" cy="582387"/>
          </a:xfrm>
          <a:prstGeom prst="roundRect">
            <a:avLst/>
          </a:prstGeom>
          <a:solidFill>
            <a:schemeClr val="accent2">
              <a:lumMod val="60000"/>
              <a:lumOff val="4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244B9857-5F70-4BA7-B3DF-645EFF1613AF}"/>
              </a:ext>
            </a:extLst>
          </p:cNvPr>
          <p:cNvSpPr/>
          <p:nvPr/>
        </p:nvSpPr>
        <p:spPr>
          <a:xfrm>
            <a:off x="4718005" y="3160384"/>
            <a:ext cx="3486150" cy="582387"/>
          </a:xfrm>
          <a:prstGeom prst="roundRect">
            <a:avLst/>
          </a:prstGeom>
          <a:solidFill>
            <a:schemeClr val="accent2">
              <a:lumMod val="60000"/>
              <a:lumOff val="4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四角形: 角を丸くする 22">
            <a:extLst>
              <a:ext uri="{FF2B5EF4-FFF2-40B4-BE49-F238E27FC236}">
                <a16:creationId xmlns:a16="http://schemas.microsoft.com/office/drawing/2014/main" id="{C67691E9-131E-44F1-A7DA-D5F4C08C1C66}"/>
              </a:ext>
            </a:extLst>
          </p:cNvPr>
          <p:cNvSpPr/>
          <p:nvPr/>
        </p:nvSpPr>
        <p:spPr>
          <a:xfrm>
            <a:off x="4718005" y="2099008"/>
            <a:ext cx="3486150" cy="582387"/>
          </a:xfrm>
          <a:prstGeom prst="roundRect">
            <a:avLst/>
          </a:prstGeom>
          <a:solidFill>
            <a:schemeClr val="accent2">
              <a:lumMod val="60000"/>
              <a:lumOff val="4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69283333-05A8-46BD-B295-1F5ABC3DE5EE}"/>
              </a:ext>
            </a:extLst>
          </p:cNvPr>
          <p:cNvSpPr/>
          <p:nvPr/>
        </p:nvSpPr>
        <p:spPr>
          <a:xfrm>
            <a:off x="4718005" y="1035108"/>
            <a:ext cx="3486150" cy="582387"/>
          </a:xfrm>
          <a:prstGeom prst="roundRect">
            <a:avLst/>
          </a:prstGeom>
          <a:solidFill>
            <a:schemeClr val="accent2">
              <a:lumMod val="60000"/>
              <a:lumOff val="4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IMG_1102">
            <a:hlinkClick r:id="" action="ppaction://media"/>
            <a:extLst>
              <a:ext uri="{FF2B5EF4-FFF2-40B4-BE49-F238E27FC236}">
                <a16:creationId xmlns:a16="http://schemas.microsoft.com/office/drawing/2014/main" id="{15578266-31F1-47A4-9688-7163BE04AE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4526" y="889482"/>
            <a:ext cx="2912864" cy="5178425"/>
          </a:xfrm>
          <a:prstGeom prst="rect">
            <a:avLst/>
          </a:prstGeom>
        </p:spPr>
      </p:pic>
      <p:sp>
        <p:nvSpPr>
          <p:cNvPr id="26" name="テキスト ボックス 25">
            <a:extLst>
              <a:ext uri="{FF2B5EF4-FFF2-40B4-BE49-F238E27FC236}">
                <a16:creationId xmlns:a16="http://schemas.microsoft.com/office/drawing/2014/main" id="{22A45724-6165-4018-8963-1CBB89F44B6D}"/>
              </a:ext>
            </a:extLst>
          </p:cNvPr>
          <p:cNvSpPr txBox="1"/>
          <p:nvPr/>
        </p:nvSpPr>
        <p:spPr>
          <a:xfrm>
            <a:off x="5086345" y="1126246"/>
            <a:ext cx="2749471" cy="400110"/>
          </a:xfrm>
          <a:prstGeom prst="rect">
            <a:avLst/>
          </a:prstGeom>
          <a:noFill/>
        </p:spPr>
        <p:txBody>
          <a:bodyPr wrap="none" rtlCol="0">
            <a:spAutoFit/>
          </a:bodyPr>
          <a:lstStyle/>
          <a:p>
            <a:r>
              <a:rPr lang="ja-JP" altLang="en-US" sz="2000" dirty="0"/>
              <a:t>カメラによる画像認識</a:t>
            </a:r>
            <a:endParaRPr kumimoji="1" lang="ja-JP" altLang="en-US" sz="2000" dirty="0"/>
          </a:p>
        </p:txBody>
      </p:sp>
      <p:sp>
        <p:nvSpPr>
          <p:cNvPr id="27" name="テキスト ボックス 26">
            <a:extLst>
              <a:ext uri="{FF2B5EF4-FFF2-40B4-BE49-F238E27FC236}">
                <a16:creationId xmlns:a16="http://schemas.microsoft.com/office/drawing/2014/main" id="{CD70D68B-22BB-48E6-8235-53A4272D41EA}"/>
              </a:ext>
            </a:extLst>
          </p:cNvPr>
          <p:cNvSpPr txBox="1"/>
          <p:nvPr/>
        </p:nvSpPr>
        <p:spPr>
          <a:xfrm>
            <a:off x="4958106" y="2191894"/>
            <a:ext cx="3005951" cy="400110"/>
          </a:xfrm>
          <a:prstGeom prst="rect">
            <a:avLst/>
          </a:prstGeom>
          <a:noFill/>
        </p:spPr>
        <p:txBody>
          <a:bodyPr wrap="none" rtlCol="0">
            <a:spAutoFit/>
          </a:bodyPr>
          <a:lstStyle/>
          <a:p>
            <a:r>
              <a:rPr kumimoji="1" lang="ja-JP" altLang="en-US" sz="2000" dirty="0"/>
              <a:t>ワーク上にアームを移動</a:t>
            </a:r>
          </a:p>
        </p:txBody>
      </p:sp>
      <p:sp>
        <p:nvSpPr>
          <p:cNvPr id="28" name="テキスト ボックス 27">
            <a:extLst>
              <a:ext uri="{FF2B5EF4-FFF2-40B4-BE49-F238E27FC236}">
                <a16:creationId xmlns:a16="http://schemas.microsoft.com/office/drawing/2014/main" id="{942FB8F9-F55E-43D8-8C96-1CA0D8A82708}"/>
              </a:ext>
            </a:extLst>
          </p:cNvPr>
          <p:cNvSpPr txBox="1"/>
          <p:nvPr/>
        </p:nvSpPr>
        <p:spPr>
          <a:xfrm>
            <a:off x="5599308" y="3257542"/>
            <a:ext cx="1723549" cy="400110"/>
          </a:xfrm>
          <a:prstGeom prst="rect">
            <a:avLst/>
          </a:prstGeom>
          <a:noFill/>
        </p:spPr>
        <p:txBody>
          <a:bodyPr wrap="none" rtlCol="0">
            <a:spAutoFit/>
          </a:bodyPr>
          <a:lstStyle/>
          <a:p>
            <a:r>
              <a:rPr kumimoji="1" lang="ja-JP" altLang="en-US" sz="2000" dirty="0"/>
              <a:t>アームを回転</a:t>
            </a:r>
          </a:p>
        </p:txBody>
      </p:sp>
      <p:sp>
        <p:nvSpPr>
          <p:cNvPr id="29" name="テキスト ボックス 28">
            <a:extLst>
              <a:ext uri="{FF2B5EF4-FFF2-40B4-BE49-F238E27FC236}">
                <a16:creationId xmlns:a16="http://schemas.microsoft.com/office/drawing/2014/main" id="{50234552-567D-4255-9642-FFE2536189BF}"/>
              </a:ext>
            </a:extLst>
          </p:cNvPr>
          <p:cNvSpPr txBox="1"/>
          <p:nvPr/>
        </p:nvSpPr>
        <p:spPr>
          <a:xfrm>
            <a:off x="5599308" y="4323190"/>
            <a:ext cx="1723549" cy="400110"/>
          </a:xfrm>
          <a:prstGeom prst="rect">
            <a:avLst/>
          </a:prstGeom>
          <a:noFill/>
        </p:spPr>
        <p:txBody>
          <a:bodyPr wrap="none" rtlCol="0">
            <a:spAutoFit/>
          </a:bodyPr>
          <a:lstStyle/>
          <a:p>
            <a:r>
              <a:rPr lang="ja-JP" altLang="en-US" sz="2000" dirty="0"/>
              <a:t>ワーク</a:t>
            </a:r>
            <a:r>
              <a:rPr kumimoji="1" lang="ja-JP" altLang="en-US" sz="2000" dirty="0"/>
              <a:t>を把持</a:t>
            </a:r>
          </a:p>
        </p:txBody>
      </p:sp>
      <p:sp>
        <p:nvSpPr>
          <p:cNvPr id="30" name="四角形: 角を丸くする 29">
            <a:extLst>
              <a:ext uri="{FF2B5EF4-FFF2-40B4-BE49-F238E27FC236}">
                <a16:creationId xmlns:a16="http://schemas.microsoft.com/office/drawing/2014/main" id="{E4B0D8F2-8A27-4C7D-A7B9-14B8DCA6D834}"/>
              </a:ext>
            </a:extLst>
          </p:cNvPr>
          <p:cNvSpPr/>
          <p:nvPr/>
        </p:nvSpPr>
        <p:spPr>
          <a:xfrm>
            <a:off x="4718005" y="5206561"/>
            <a:ext cx="3486150" cy="582387"/>
          </a:xfrm>
          <a:prstGeom prst="roundRect">
            <a:avLst/>
          </a:prstGeom>
          <a:solidFill>
            <a:schemeClr val="accent2">
              <a:lumMod val="60000"/>
              <a:lumOff val="40000"/>
            </a:schemeClr>
          </a:solid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C6CCD7BC-2956-435F-9FB9-59207F716E75}"/>
              </a:ext>
            </a:extLst>
          </p:cNvPr>
          <p:cNvSpPr txBox="1"/>
          <p:nvPr/>
        </p:nvSpPr>
        <p:spPr>
          <a:xfrm>
            <a:off x="5599308" y="5297699"/>
            <a:ext cx="1723549" cy="400110"/>
          </a:xfrm>
          <a:prstGeom prst="rect">
            <a:avLst/>
          </a:prstGeom>
          <a:noFill/>
        </p:spPr>
        <p:txBody>
          <a:bodyPr wrap="none" rtlCol="0">
            <a:spAutoFit/>
          </a:bodyPr>
          <a:lstStyle/>
          <a:p>
            <a:r>
              <a:rPr lang="ja-JP" altLang="en-US" sz="2000" dirty="0"/>
              <a:t>ワーク</a:t>
            </a:r>
            <a:r>
              <a:rPr kumimoji="1" lang="ja-JP" altLang="en-US" sz="2000" dirty="0"/>
              <a:t>を</a:t>
            </a:r>
            <a:r>
              <a:rPr lang="ja-JP" altLang="en-US" sz="2000" dirty="0"/>
              <a:t>移動</a:t>
            </a:r>
            <a:endParaRPr kumimoji="1" lang="ja-JP" altLang="en-US" sz="2000" dirty="0"/>
          </a:p>
        </p:txBody>
      </p:sp>
      <p:sp>
        <p:nvSpPr>
          <p:cNvPr id="3" name="スライド番号プレースホルダー 2"/>
          <p:cNvSpPr>
            <a:spLocks noGrp="1"/>
          </p:cNvSpPr>
          <p:nvPr>
            <p:ph type="sldNum" sz="quarter" idx="12"/>
          </p:nvPr>
        </p:nvSpPr>
        <p:spPr/>
        <p:txBody>
          <a:bodyPr/>
          <a:lstStyle/>
          <a:p>
            <a:fld id="{8C9C3BA3-F2E4-4F2D-87E5-5154CA402B4F}" type="slidenum">
              <a:rPr kumimoji="1" lang="ja-JP" altLang="en-US" sz="1050" smtClean="0">
                <a:solidFill>
                  <a:schemeClr val="tx1"/>
                </a:solidFill>
              </a:rPr>
              <a:t>15</a:t>
            </a:fld>
            <a:endParaRPr kumimoji="1" lang="ja-JP" altLang="en-US" sz="1050" dirty="0">
              <a:solidFill>
                <a:schemeClr val="tx1"/>
              </a:solidFill>
            </a:endParaRPr>
          </a:p>
        </p:txBody>
      </p:sp>
    </p:spTree>
    <p:extLst>
      <p:ext uri="{BB962C8B-B14F-4D97-AF65-F5344CB8AC3E}">
        <p14:creationId xmlns:p14="http://schemas.microsoft.com/office/powerpoint/2010/main" val="174535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50" fill="hold"/>
                                        <p:tgtEl>
                                          <p:spTgt spid="25"/>
                                        </p:tgtEl>
                                      </p:cBhvr>
                                    </p:cmd>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xit" presetSubtype="0" fill="hold" grpId="1" nodeType="withEffect">
                                  <p:stCondLst>
                                    <p:cond delay="1500"/>
                                  </p:stCondLst>
                                  <p:childTnLst>
                                    <p:set>
                                      <p:cBhvr>
                                        <p:cTn id="10" dur="1" fill="hold">
                                          <p:stCondLst>
                                            <p:cond delay="0"/>
                                          </p:stCondLst>
                                        </p:cTn>
                                        <p:tgtEl>
                                          <p:spTgt spid="24"/>
                                        </p:tgtEl>
                                        <p:attrNameLst>
                                          <p:attrName>style.visibility</p:attrName>
                                        </p:attrNameLst>
                                      </p:cBhvr>
                                      <p:to>
                                        <p:strVal val="hidden"/>
                                      </p:to>
                                    </p:set>
                                  </p:childTnLst>
                                </p:cTn>
                              </p:par>
                              <p:par>
                                <p:cTn id="11" presetID="1"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xit" presetSubtype="0" fill="hold" grpId="1" nodeType="withEffect">
                                  <p:stCondLst>
                                    <p:cond delay="4350"/>
                                  </p:stCondLst>
                                  <p:childTnLst>
                                    <p:set>
                                      <p:cBhvr>
                                        <p:cTn id="14" dur="1" fill="hold">
                                          <p:stCondLst>
                                            <p:cond delay="0"/>
                                          </p:stCondLst>
                                        </p:cTn>
                                        <p:tgtEl>
                                          <p:spTgt spid="23"/>
                                        </p:tgtEl>
                                        <p:attrNameLst>
                                          <p:attrName>style.visibility</p:attrName>
                                        </p:attrNameLst>
                                      </p:cBhvr>
                                      <p:to>
                                        <p:strVal val="hidden"/>
                                      </p:to>
                                    </p:set>
                                  </p:childTnLst>
                                </p:cTn>
                              </p:par>
                              <p:par>
                                <p:cTn id="15" presetID="1" presetClass="entr" presetSubtype="0" fill="hold" grpId="0" nodeType="withEffect">
                                  <p:stCondLst>
                                    <p:cond delay="435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xit" presetSubtype="0" fill="hold" grpId="1" nodeType="withEffect">
                                  <p:stCondLst>
                                    <p:cond delay="545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ntr" presetSubtype="0" fill="hold" grpId="0" nodeType="withEffect">
                                  <p:stCondLst>
                                    <p:cond delay="545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xit" presetSubtype="0" fill="hold" grpId="1" nodeType="withEffect">
                                  <p:stCondLst>
                                    <p:cond delay="810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ntr" presetSubtype="0" fill="hold" grpId="0" nodeType="withEffect">
                                  <p:stCondLst>
                                    <p:cond delay="810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25"/>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25"/>
                                        </p:tgtEl>
                                      </p:cBhvr>
                                    </p:cmd>
                                  </p:childTnLst>
                                </p:cTn>
                              </p:par>
                            </p:childTnLst>
                          </p:cTn>
                        </p:par>
                      </p:childTnLst>
                    </p:cTn>
                  </p:par>
                </p:childTnLst>
              </p:cTn>
              <p:nextCondLst>
                <p:cond evt="onClick" delay="0">
                  <p:tgtEl>
                    <p:spTgt spid="25"/>
                  </p:tgtEl>
                </p:cond>
              </p:nextCondLst>
            </p:seq>
            <p:video>
              <p:cMediaNode vol="80000">
                <p:cTn id="30" fill="hold" display="0">
                  <p:stCondLst>
                    <p:cond delay="indefinite"/>
                  </p:stCondLst>
                </p:cTn>
                <p:tgtEl>
                  <p:spTgt spid="25"/>
                </p:tgtEl>
              </p:cMediaNode>
            </p:video>
          </p:childTnLst>
        </p:cTn>
      </p:par>
    </p:tnLst>
    <p:bldLst>
      <p:bldP spid="19" grpId="0" animBg="1"/>
      <p:bldP spid="19" grpId="1" animBg="1"/>
      <p:bldP spid="22" grpId="0" animBg="1"/>
      <p:bldP spid="22" grpId="1" animBg="1"/>
      <p:bldP spid="23" grpId="0" animBg="1"/>
      <p:bldP spid="23" grpId="1" animBg="1"/>
      <p:bldP spid="24" grpId="0" animBg="1"/>
      <p:bldP spid="24" grpId="1" animBg="1"/>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3F6BE45C-5147-43D1-B80D-03BAADEF3E72}"/>
              </a:ext>
            </a:extLst>
          </p:cNvPr>
          <p:cNvSpPr/>
          <p:nvPr/>
        </p:nvSpPr>
        <p:spPr>
          <a:xfrm>
            <a:off x="1309402" y="-9306"/>
            <a:ext cx="6540223" cy="436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結言</a:t>
            </a:r>
          </a:p>
        </p:txBody>
      </p:sp>
      <p:sp>
        <p:nvSpPr>
          <p:cNvPr id="2" name="テキスト ボックス 1"/>
          <p:cNvSpPr txBox="1"/>
          <p:nvPr/>
        </p:nvSpPr>
        <p:spPr>
          <a:xfrm>
            <a:off x="537381" y="1159474"/>
            <a:ext cx="8606619" cy="830997"/>
          </a:xfrm>
          <a:prstGeom prst="rect">
            <a:avLst/>
          </a:prstGeom>
          <a:noFill/>
        </p:spPr>
        <p:txBody>
          <a:bodyPr wrap="square" rtlCol="0">
            <a:spAutoFit/>
          </a:bodyPr>
          <a:lstStyle/>
          <a:p>
            <a:r>
              <a:rPr lang="ja-JP" altLang="en-US" sz="2400" dirty="0"/>
              <a:t>今回構築したシステムにより</a:t>
            </a:r>
            <a:r>
              <a:rPr lang="en-US" altLang="ja-JP" sz="2400" dirty="0"/>
              <a:t>, </a:t>
            </a:r>
            <a:r>
              <a:rPr lang="ja-JP" altLang="en-US" sz="2400" dirty="0"/>
              <a:t>特定のワークを把持することができた</a:t>
            </a:r>
            <a:r>
              <a:rPr lang="en-US" altLang="ja-JP" sz="2400" dirty="0"/>
              <a:t>.</a:t>
            </a:r>
          </a:p>
        </p:txBody>
      </p:sp>
      <p:sp>
        <p:nvSpPr>
          <p:cNvPr id="10" name="正方形/長方形 9"/>
          <p:cNvSpPr/>
          <p:nvPr/>
        </p:nvSpPr>
        <p:spPr>
          <a:xfrm>
            <a:off x="5930094" y="4578691"/>
            <a:ext cx="199400" cy="465267"/>
          </a:xfrm>
          <a:prstGeom prst="rect">
            <a:avLst/>
          </a:prstGeom>
          <a:solidFill>
            <a:srgbClr val="378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rotWithShape="1">
          <a:blip r:embed="rId3" cstate="hqprint">
            <a:extLst>
              <a:ext uri="{28A0092B-C50C-407E-A947-70E740481C1C}">
                <a14:useLocalDpi xmlns:a14="http://schemas.microsoft.com/office/drawing/2010/main" val="0"/>
              </a:ext>
            </a:extLst>
          </a:blip>
          <a:srcRect l="64502" t="73343" r="30034" b="18178"/>
          <a:stretch/>
        </p:blipFill>
        <p:spPr>
          <a:xfrm>
            <a:off x="5667136" y="5645613"/>
            <a:ext cx="262958" cy="264505"/>
          </a:xfrm>
          <a:prstGeom prst="rect">
            <a:avLst/>
          </a:prstGeom>
        </p:spPr>
      </p:pic>
      <p:grpSp>
        <p:nvGrpSpPr>
          <p:cNvPr id="3" name="グループ化 2"/>
          <p:cNvGrpSpPr/>
          <p:nvPr/>
        </p:nvGrpSpPr>
        <p:grpSpPr>
          <a:xfrm>
            <a:off x="5270382" y="4312803"/>
            <a:ext cx="3244968" cy="2103576"/>
            <a:chOff x="2219744" y="3304130"/>
            <a:chExt cx="4812175" cy="3119530"/>
          </a:xfrm>
        </p:grpSpPr>
        <p:pic>
          <p:nvPicPr>
            <p:cNvPr id="6" name="図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219744" y="3304130"/>
              <a:ext cx="4812175" cy="3119530"/>
            </a:xfrm>
            <a:prstGeom prst="rect">
              <a:avLst/>
            </a:prstGeom>
          </p:spPr>
        </p:pic>
        <p:sp>
          <p:nvSpPr>
            <p:cNvPr id="7" name="テキスト ボックス 6"/>
            <p:cNvSpPr txBox="1"/>
            <p:nvPr/>
          </p:nvSpPr>
          <p:spPr>
            <a:xfrm>
              <a:off x="2308163" y="5755221"/>
              <a:ext cx="532922" cy="514748"/>
            </a:xfrm>
            <a:prstGeom prst="rect">
              <a:avLst/>
            </a:prstGeom>
            <a:solidFill>
              <a:schemeClr val="bg1"/>
            </a:solidFill>
          </p:spPr>
          <p:txBody>
            <a:bodyPr wrap="square" rtlCol="0">
              <a:spAutoFit/>
            </a:bodyPr>
            <a:lstStyle/>
            <a:p>
              <a:r>
                <a:rPr kumimoji="1" lang="ja-JP" altLang="en-US" b="1" dirty="0"/>
                <a:t>①</a:t>
              </a:r>
            </a:p>
          </p:txBody>
        </p:sp>
        <p:sp>
          <p:nvSpPr>
            <p:cNvPr id="8" name="テキスト ボックス 7"/>
            <p:cNvSpPr txBox="1"/>
            <p:nvPr/>
          </p:nvSpPr>
          <p:spPr>
            <a:xfrm>
              <a:off x="3345468" y="5755221"/>
              <a:ext cx="496832" cy="514748"/>
            </a:xfrm>
            <a:prstGeom prst="rect">
              <a:avLst/>
            </a:prstGeom>
            <a:solidFill>
              <a:schemeClr val="bg1"/>
            </a:solidFill>
          </p:spPr>
          <p:txBody>
            <a:bodyPr wrap="square" rtlCol="0">
              <a:spAutoFit/>
            </a:bodyPr>
            <a:lstStyle/>
            <a:p>
              <a:r>
                <a:rPr lang="ja-JP" altLang="en-US" b="1" dirty="0"/>
                <a:t>②</a:t>
              </a:r>
              <a:endParaRPr kumimoji="1" lang="ja-JP" altLang="en-US" b="1" dirty="0"/>
            </a:p>
          </p:txBody>
        </p:sp>
        <p:sp>
          <p:nvSpPr>
            <p:cNvPr id="9" name="テキスト ボックス 8"/>
            <p:cNvSpPr txBox="1"/>
            <p:nvPr/>
          </p:nvSpPr>
          <p:spPr>
            <a:xfrm>
              <a:off x="4464698" y="5755221"/>
              <a:ext cx="540368" cy="514748"/>
            </a:xfrm>
            <a:prstGeom prst="rect">
              <a:avLst/>
            </a:prstGeom>
            <a:solidFill>
              <a:schemeClr val="bg1"/>
            </a:solidFill>
          </p:spPr>
          <p:txBody>
            <a:bodyPr wrap="square" rtlCol="0">
              <a:spAutoFit/>
            </a:bodyPr>
            <a:lstStyle/>
            <a:p>
              <a:r>
                <a:rPr lang="ja-JP" altLang="en-US" b="1" dirty="0"/>
                <a:t>③</a:t>
              </a:r>
              <a:endParaRPr kumimoji="1" lang="ja-JP" altLang="en-US" b="1" dirty="0"/>
            </a:p>
          </p:txBody>
        </p:sp>
        <p:sp>
          <p:nvSpPr>
            <p:cNvPr id="11" name="テキスト ボックス 10"/>
            <p:cNvSpPr txBox="1"/>
            <p:nvPr/>
          </p:nvSpPr>
          <p:spPr>
            <a:xfrm>
              <a:off x="6481339" y="5755221"/>
              <a:ext cx="488464" cy="514748"/>
            </a:xfrm>
            <a:prstGeom prst="rect">
              <a:avLst/>
            </a:prstGeom>
            <a:solidFill>
              <a:schemeClr val="bg1"/>
            </a:solidFill>
          </p:spPr>
          <p:txBody>
            <a:bodyPr wrap="square" rtlCol="0">
              <a:spAutoFit/>
            </a:bodyPr>
            <a:lstStyle/>
            <a:p>
              <a:r>
                <a:rPr lang="ja-JP" altLang="en-US" b="1" dirty="0"/>
                <a:t>⑤</a:t>
              </a:r>
              <a:endParaRPr kumimoji="1" lang="ja-JP" altLang="en-US" b="1" dirty="0"/>
            </a:p>
          </p:txBody>
        </p:sp>
        <p:sp>
          <p:nvSpPr>
            <p:cNvPr id="13" name="テキスト ボックス 12"/>
            <p:cNvSpPr txBox="1"/>
            <p:nvPr/>
          </p:nvSpPr>
          <p:spPr>
            <a:xfrm>
              <a:off x="5583928" y="5755221"/>
              <a:ext cx="537688" cy="514748"/>
            </a:xfrm>
            <a:prstGeom prst="rect">
              <a:avLst/>
            </a:prstGeom>
            <a:solidFill>
              <a:schemeClr val="bg1"/>
            </a:solidFill>
          </p:spPr>
          <p:txBody>
            <a:bodyPr wrap="square" rtlCol="0">
              <a:spAutoFit/>
            </a:bodyPr>
            <a:lstStyle/>
            <a:p>
              <a:r>
                <a:rPr lang="ja-JP" altLang="en-US" b="1" dirty="0"/>
                <a:t>④</a:t>
              </a:r>
              <a:endParaRPr kumimoji="1" lang="ja-JP" altLang="en-US" b="1" dirty="0"/>
            </a:p>
          </p:txBody>
        </p:sp>
      </p:grpSp>
      <p:sp>
        <p:nvSpPr>
          <p:cNvPr id="15" name="テキスト ボックス 14">
            <a:extLst>
              <a:ext uri="{FF2B5EF4-FFF2-40B4-BE49-F238E27FC236}">
                <a16:creationId xmlns:a16="http://schemas.microsoft.com/office/drawing/2014/main" id="{555413C2-64ED-4A5F-A5DE-4ABFFBF772E2}"/>
              </a:ext>
            </a:extLst>
          </p:cNvPr>
          <p:cNvSpPr txBox="1"/>
          <p:nvPr/>
        </p:nvSpPr>
        <p:spPr>
          <a:xfrm>
            <a:off x="537381" y="2254923"/>
            <a:ext cx="7551730" cy="830997"/>
          </a:xfrm>
          <a:prstGeom prst="rect">
            <a:avLst/>
          </a:prstGeom>
          <a:noFill/>
        </p:spPr>
        <p:txBody>
          <a:bodyPr wrap="square" rtlCol="0">
            <a:spAutoFit/>
          </a:bodyPr>
          <a:lstStyle/>
          <a:p>
            <a:r>
              <a:rPr lang="ja-JP" altLang="en-US" sz="2400" dirty="0"/>
              <a:t>ワーク①や④のある程度透明度が高い樹脂成型品でもピッキングできた</a:t>
            </a:r>
            <a:r>
              <a:rPr lang="en-US" altLang="ja-JP" sz="2400" dirty="0"/>
              <a:t>.</a:t>
            </a:r>
          </a:p>
        </p:txBody>
      </p:sp>
      <p:sp>
        <p:nvSpPr>
          <p:cNvPr id="16" name="テキスト ボックス 15">
            <a:extLst>
              <a:ext uri="{FF2B5EF4-FFF2-40B4-BE49-F238E27FC236}">
                <a16:creationId xmlns:a16="http://schemas.microsoft.com/office/drawing/2014/main" id="{555413C2-64ED-4A5F-A5DE-4ABFFBF772E2}"/>
              </a:ext>
            </a:extLst>
          </p:cNvPr>
          <p:cNvSpPr txBox="1"/>
          <p:nvPr/>
        </p:nvSpPr>
        <p:spPr>
          <a:xfrm>
            <a:off x="537381" y="3283863"/>
            <a:ext cx="8421562" cy="830997"/>
          </a:xfrm>
          <a:prstGeom prst="rect">
            <a:avLst/>
          </a:prstGeom>
          <a:noFill/>
        </p:spPr>
        <p:txBody>
          <a:bodyPr wrap="square" rtlCol="0">
            <a:spAutoFit/>
          </a:bodyPr>
          <a:lstStyle/>
          <a:p>
            <a:r>
              <a:rPr lang="ja-JP" altLang="en-US" sz="2400" dirty="0"/>
              <a:t>今後の課題としては</a:t>
            </a:r>
            <a:r>
              <a:rPr lang="en-US" altLang="ja-JP" sz="2400" dirty="0"/>
              <a:t>, </a:t>
            </a:r>
            <a:r>
              <a:rPr lang="ja-JP" altLang="en-US" sz="2400" dirty="0"/>
              <a:t>ワークの重心位置と角度推定を同時に行えるよう改良していく</a:t>
            </a:r>
            <a:r>
              <a:rPr lang="en-US" altLang="ja-JP" sz="2400" dirty="0"/>
              <a:t>.</a:t>
            </a:r>
          </a:p>
        </p:txBody>
      </p:sp>
      <p:sp>
        <p:nvSpPr>
          <p:cNvPr id="5" name="スライド番号プレースホルダー 4"/>
          <p:cNvSpPr>
            <a:spLocks noGrp="1"/>
          </p:cNvSpPr>
          <p:nvPr>
            <p:ph type="sldNum" sz="quarter" idx="12"/>
          </p:nvPr>
        </p:nvSpPr>
        <p:spPr/>
        <p:txBody>
          <a:bodyPr/>
          <a:lstStyle/>
          <a:p>
            <a:fld id="{8C9C3BA3-F2E4-4F2D-87E5-5154CA402B4F}" type="slidenum">
              <a:rPr kumimoji="1" lang="ja-JP" altLang="en-US" sz="1050" smtClean="0">
                <a:solidFill>
                  <a:schemeClr val="tx1"/>
                </a:solidFill>
              </a:rPr>
              <a:t>16</a:t>
            </a:fld>
            <a:endParaRPr kumimoji="1" lang="ja-JP" altLang="en-US" sz="1050" dirty="0">
              <a:solidFill>
                <a:schemeClr val="tx1"/>
              </a:solidFill>
            </a:endParaRPr>
          </a:p>
        </p:txBody>
      </p:sp>
      <p:sp>
        <p:nvSpPr>
          <p:cNvPr id="17" name="テキスト ボックス 16"/>
          <p:cNvSpPr txBox="1"/>
          <p:nvPr/>
        </p:nvSpPr>
        <p:spPr>
          <a:xfrm>
            <a:off x="5143733" y="4049398"/>
            <a:ext cx="2031325" cy="369332"/>
          </a:xfrm>
          <a:prstGeom prst="rect">
            <a:avLst/>
          </a:prstGeom>
          <a:noFill/>
        </p:spPr>
        <p:txBody>
          <a:bodyPr wrap="none" rtlCol="0">
            <a:spAutoFit/>
          </a:bodyPr>
          <a:lstStyle/>
          <a:p>
            <a:r>
              <a:rPr lang="ja-JP" altLang="en-US" dirty="0"/>
              <a:t>把持対象のワーク</a:t>
            </a:r>
          </a:p>
        </p:txBody>
      </p:sp>
    </p:spTree>
    <p:extLst>
      <p:ext uri="{BB962C8B-B14F-4D97-AF65-F5344CB8AC3E}">
        <p14:creationId xmlns:p14="http://schemas.microsoft.com/office/powerpoint/2010/main" val="553291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555413C2-64ED-4A5F-A5DE-4ABFFBF772E2}"/>
              </a:ext>
            </a:extLst>
          </p:cNvPr>
          <p:cNvSpPr txBox="1"/>
          <p:nvPr/>
        </p:nvSpPr>
        <p:spPr>
          <a:xfrm>
            <a:off x="834561" y="2975013"/>
            <a:ext cx="7551730" cy="707886"/>
          </a:xfrm>
          <a:prstGeom prst="rect">
            <a:avLst/>
          </a:prstGeom>
          <a:noFill/>
        </p:spPr>
        <p:txBody>
          <a:bodyPr wrap="square" rtlCol="0">
            <a:spAutoFit/>
          </a:bodyPr>
          <a:lstStyle/>
          <a:p>
            <a:r>
              <a:rPr lang="ja-JP" altLang="en-US" sz="4000" dirty="0"/>
              <a:t>ご清聴ありがとうございました</a:t>
            </a:r>
            <a:r>
              <a:rPr lang="en-US" altLang="ja-JP" sz="4000" dirty="0"/>
              <a:t>.</a:t>
            </a:r>
          </a:p>
        </p:txBody>
      </p:sp>
    </p:spTree>
    <p:extLst>
      <p:ext uri="{BB962C8B-B14F-4D97-AF65-F5344CB8AC3E}">
        <p14:creationId xmlns:p14="http://schemas.microsoft.com/office/powerpoint/2010/main" val="2663409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角丸四角形 38"/>
          <p:cNvSpPr/>
          <p:nvPr/>
        </p:nvSpPr>
        <p:spPr>
          <a:xfrm>
            <a:off x="5753100" y="1948184"/>
            <a:ext cx="3050632" cy="4800600"/>
          </a:xfrm>
          <a:prstGeom prst="roundRect">
            <a:avLst>
              <a:gd name="adj" fmla="val 7430"/>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3F6BE45C-5147-43D1-B80D-03BAADEF3E72}"/>
              </a:ext>
            </a:extLst>
          </p:cNvPr>
          <p:cNvSpPr/>
          <p:nvPr/>
        </p:nvSpPr>
        <p:spPr>
          <a:xfrm>
            <a:off x="1309402" y="-9306"/>
            <a:ext cx="6540223" cy="436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二値化</a:t>
            </a:r>
            <a:r>
              <a:rPr kumimoji="1" lang="ja-JP" altLang="en-US" sz="2800" b="1" dirty="0"/>
              <a:t>処理結果</a:t>
            </a:r>
            <a:r>
              <a:rPr lang="ja-JP" altLang="en-US" sz="2800" b="1" dirty="0"/>
              <a:t>と考察</a:t>
            </a:r>
            <a:endParaRPr kumimoji="1" lang="ja-JP" altLang="en-US" sz="2800" b="1" dirty="0"/>
          </a:p>
        </p:txBody>
      </p:sp>
      <p:graphicFrame>
        <p:nvGraphicFramePr>
          <p:cNvPr id="12" name="表 11"/>
          <p:cNvGraphicFramePr>
            <a:graphicFrameLocks noGrp="1"/>
          </p:cNvGraphicFramePr>
          <p:nvPr>
            <p:extLst>
              <p:ext uri="{D42A27DB-BD31-4B8C-83A1-F6EECF244321}">
                <p14:modId xmlns:p14="http://schemas.microsoft.com/office/powerpoint/2010/main" val="4083279763"/>
              </p:ext>
            </p:extLst>
          </p:nvPr>
        </p:nvGraphicFramePr>
        <p:xfrm>
          <a:off x="99460" y="5243163"/>
          <a:ext cx="5399999" cy="1390696"/>
        </p:xfrm>
        <a:graphic>
          <a:graphicData uri="http://schemas.openxmlformats.org/drawingml/2006/table">
            <a:tbl>
              <a:tblPr firstRow="1" bandRow="1">
                <a:tableStyleId>{9D7B26C5-4107-4FEC-AEDC-1716B250A1EF}</a:tableStyleId>
              </a:tblPr>
              <a:tblGrid>
                <a:gridCol w="1525717">
                  <a:extLst>
                    <a:ext uri="{9D8B030D-6E8A-4147-A177-3AD203B41FA5}">
                      <a16:colId xmlns:a16="http://schemas.microsoft.com/office/drawing/2014/main" val="3685341929"/>
                    </a:ext>
                  </a:extLst>
                </a:gridCol>
                <a:gridCol w="651906">
                  <a:extLst>
                    <a:ext uri="{9D8B030D-6E8A-4147-A177-3AD203B41FA5}">
                      <a16:colId xmlns:a16="http://schemas.microsoft.com/office/drawing/2014/main" val="3629774771"/>
                    </a:ext>
                  </a:extLst>
                </a:gridCol>
                <a:gridCol w="805594">
                  <a:extLst>
                    <a:ext uri="{9D8B030D-6E8A-4147-A177-3AD203B41FA5}">
                      <a16:colId xmlns:a16="http://schemas.microsoft.com/office/drawing/2014/main" val="2003126901"/>
                    </a:ext>
                  </a:extLst>
                </a:gridCol>
                <a:gridCol w="805594">
                  <a:extLst>
                    <a:ext uri="{9D8B030D-6E8A-4147-A177-3AD203B41FA5}">
                      <a16:colId xmlns:a16="http://schemas.microsoft.com/office/drawing/2014/main" val="3527124163"/>
                    </a:ext>
                  </a:extLst>
                </a:gridCol>
                <a:gridCol w="805594">
                  <a:extLst>
                    <a:ext uri="{9D8B030D-6E8A-4147-A177-3AD203B41FA5}">
                      <a16:colId xmlns:a16="http://schemas.microsoft.com/office/drawing/2014/main" val="1777560605"/>
                    </a:ext>
                  </a:extLst>
                </a:gridCol>
                <a:gridCol w="805594">
                  <a:extLst>
                    <a:ext uri="{9D8B030D-6E8A-4147-A177-3AD203B41FA5}">
                      <a16:colId xmlns:a16="http://schemas.microsoft.com/office/drawing/2014/main" val="3251590903"/>
                    </a:ext>
                  </a:extLst>
                </a:gridCol>
              </a:tblGrid>
              <a:tr h="342000">
                <a:tc>
                  <a:txBody>
                    <a:bodyPr/>
                    <a:lstStyle/>
                    <a:p>
                      <a:pPr algn="ctr"/>
                      <a:endParaRPr kumimoji="1" lang="ja-JP" altLang="en-US" sz="1500" dirty="0"/>
                    </a:p>
                  </a:txBody>
                  <a:tcPr marL="73357" marR="73357" marT="36677" marB="36677"/>
                </a:tc>
                <a:tc>
                  <a:txBody>
                    <a:bodyPr/>
                    <a:lstStyle/>
                    <a:p>
                      <a:pPr algn="ctr"/>
                      <a:r>
                        <a:rPr kumimoji="1" lang="ja-JP" altLang="en-US" sz="1800" dirty="0"/>
                        <a:t>①</a:t>
                      </a:r>
                    </a:p>
                  </a:txBody>
                  <a:tcPr marL="73357" marR="73357" marT="36677" marB="36677"/>
                </a:tc>
                <a:tc>
                  <a:txBody>
                    <a:bodyPr/>
                    <a:lstStyle/>
                    <a:p>
                      <a:pPr algn="ctr"/>
                      <a:r>
                        <a:rPr kumimoji="1" lang="ja-JP" altLang="en-US" sz="1800" dirty="0"/>
                        <a:t>②</a:t>
                      </a:r>
                    </a:p>
                  </a:txBody>
                  <a:tcPr marL="73357" marR="73357" marT="36677" marB="36677"/>
                </a:tc>
                <a:tc>
                  <a:txBody>
                    <a:bodyPr/>
                    <a:lstStyle/>
                    <a:p>
                      <a:pPr algn="ctr"/>
                      <a:r>
                        <a:rPr kumimoji="1" lang="ja-JP" altLang="en-US" sz="1800" dirty="0"/>
                        <a:t>③</a:t>
                      </a:r>
                    </a:p>
                  </a:txBody>
                  <a:tcPr marL="73357" marR="73357" marT="36677" marB="36677"/>
                </a:tc>
                <a:tc>
                  <a:txBody>
                    <a:bodyPr/>
                    <a:lstStyle/>
                    <a:p>
                      <a:pPr algn="ctr"/>
                      <a:r>
                        <a:rPr kumimoji="1" lang="ja-JP" altLang="en-US" sz="1800" dirty="0"/>
                        <a:t>④</a:t>
                      </a:r>
                    </a:p>
                  </a:txBody>
                  <a:tcPr marL="73357" marR="73357" marT="36677" marB="36677"/>
                </a:tc>
                <a:tc>
                  <a:txBody>
                    <a:bodyPr/>
                    <a:lstStyle/>
                    <a:p>
                      <a:pPr algn="ctr"/>
                      <a:r>
                        <a:rPr kumimoji="1" lang="ja-JP" altLang="en-US" sz="1800" dirty="0"/>
                        <a:t>⑤</a:t>
                      </a:r>
                    </a:p>
                  </a:txBody>
                  <a:tcPr marL="73357" marR="73357" marT="36677" marB="36677"/>
                </a:tc>
                <a:extLst>
                  <a:ext uri="{0D108BD9-81ED-4DB2-BD59-A6C34878D82A}">
                    <a16:rowId xmlns:a16="http://schemas.microsoft.com/office/drawing/2014/main" val="3273549223"/>
                  </a:ext>
                </a:extLst>
              </a:tr>
              <a:tr h="342000">
                <a:tc>
                  <a:txBody>
                    <a:bodyPr/>
                    <a:lstStyle/>
                    <a:p>
                      <a:pPr algn="ctr"/>
                      <a:r>
                        <a:rPr kumimoji="1" lang="ja-JP" altLang="en-US" sz="1800" dirty="0"/>
                        <a:t>上側の閾値</a:t>
                      </a:r>
                    </a:p>
                  </a:txBody>
                  <a:tcPr marL="73357" marR="73357" marT="36677" marB="36677">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algn="ctr"/>
                      <a:r>
                        <a:rPr kumimoji="1" lang="en-US" altLang="ja-JP" sz="1800" dirty="0"/>
                        <a:t>0.66</a:t>
                      </a:r>
                      <a:endParaRPr kumimoji="1" lang="ja-JP" altLang="en-US" sz="1800" dirty="0"/>
                    </a:p>
                  </a:txBody>
                  <a:tcPr marL="73357" marR="73357" marT="36677" marB="36677">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algn="ctr"/>
                      <a:r>
                        <a:rPr kumimoji="1" lang="en-US" altLang="ja-JP" sz="1800" dirty="0"/>
                        <a:t>0.65</a:t>
                      </a:r>
                      <a:endParaRPr kumimoji="1" lang="ja-JP" altLang="en-US" sz="1800" dirty="0"/>
                    </a:p>
                  </a:txBody>
                  <a:tcPr marL="73357" marR="73357" marT="36677" marB="36677">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algn="ctr"/>
                      <a:r>
                        <a:rPr kumimoji="1" lang="ja-JP" altLang="en-US" sz="1800" dirty="0"/>
                        <a:t>－</a:t>
                      </a:r>
                    </a:p>
                  </a:txBody>
                  <a:tcPr marL="73357" marR="73357" marT="36677" marB="36677">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algn="ctr"/>
                      <a:r>
                        <a:rPr kumimoji="1" lang="en-US" altLang="ja-JP" sz="1800" dirty="0"/>
                        <a:t>0.40</a:t>
                      </a:r>
                      <a:endParaRPr kumimoji="1" lang="ja-JP" altLang="en-US" sz="1800" dirty="0"/>
                    </a:p>
                  </a:txBody>
                  <a:tcPr marL="73357" marR="73357" marT="36677" marB="36677">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algn="ctr"/>
                      <a:r>
                        <a:rPr kumimoji="1" lang="ja-JP" altLang="en-US" sz="1800" dirty="0"/>
                        <a:t>－</a:t>
                      </a:r>
                    </a:p>
                  </a:txBody>
                  <a:tcPr marL="73357" marR="73357" marT="36677" marB="36677">
                    <a:lnB w="12700" cap="flat" cmpd="sng" algn="ctr">
                      <a:solidFill>
                        <a:schemeClr val="tx1"/>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1279565279"/>
                  </a:ext>
                </a:extLst>
              </a:tr>
              <a:tr h="342000">
                <a:tc>
                  <a:txBody>
                    <a:bodyPr/>
                    <a:lstStyle/>
                    <a:p>
                      <a:pPr algn="ctr"/>
                      <a:r>
                        <a:rPr kumimoji="1" lang="ja-JP" altLang="en-US" sz="1800" dirty="0"/>
                        <a:t>下側の閾値</a:t>
                      </a:r>
                    </a:p>
                  </a:txBody>
                  <a:tcPr marL="73357" marR="73357" marT="36677" marB="3667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800" dirty="0"/>
                        <a:t>0.55</a:t>
                      </a:r>
                      <a:endParaRPr kumimoji="1" lang="ja-JP" altLang="en-US" sz="1800" dirty="0"/>
                    </a:p>
                  </a:txBody>
                  <a:tcPr marL="73357" marR="73357" marT="36677" marB="3667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800" dirty="0"/>
                        <a:t>0.56</a:t>
                      </a:r>
                      <a:endParaRPr kumimoji="1" lang="ja-JP" altLang="en-US" sz="1800" dirty="0"/>
                    </a:p>
                  </a:txBody>
                  <a:tcPr marL="73357" marR="73357" marT="36677" marB="3667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800" dirty="0"/>
                        <a:t>0.46</a:t>
                      </a:r>
                      <a:endParaRPr kumimoji="1" lang="ja-JP" altLang="en-US" sz="1800" dirty="0"/>
                    </a:p>
                  </a:txBody>
                  <a:tcPr marL="73357" marR="73357" marT="36677" marB="3667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800" dirty="0"/>
                        <a:t>0.29</a:t>
                      </a:r>
                      <a:endParaRPr kumimoji="1" lang="ja-JP" altLang="en-US" sz="1800" dirty="0"/>
                    </a:p>
                  </a:txBody>
                  <a:tcPr marL="73357" marR="73357" marT="36677" marB="3667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en-US" altLang="ja-JP" sz="1800" dirty="0"/>
                        <a:t>0.02</a:t>
                      </a:r>
                      <a:endParaRPr kumimoji="1" lang="ja-JP" altLang="en-US" sz="1800" dirty="0"/>
                    </a:p>
                  </a:txBody>
                  <a:tcPr marL="73357" marR="73357" marT="36677" marB="36677">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9150648"/>
                  </a:ext>
                </a:extLst>
              </a:tr>
              <a:tr h="342000">
                <a:tc>
                  <a:txBody>
                    <a:bodyPr/>
                    <a:lstStyle/>
                    <a:p>
                      <a:pPr algn="ctr"/>
                      <a:r>
                        <a:rPr kumimoji="1" lang="ja-JP" altLang="en-US" sz="1800" dirty="0"/>
                        <a:t>判別カラー</a:t>
                      </a:r>
                    </a:p>
                  </a:txBody>
                  <a:tcPr marL="73357" marR="73357" marT="36677" marB="36677">
                    <a:lnT w="12700" cap="flat" cmpd="sng" algn="ctr">
                      <a:solidFill>
                        <a:schemeClr val="tx1"/>
                      </a:solidFill>
                      <a:prstDash val="solid"/>
                      <a:round/>
                      <a:headEnd type="none" w="med" len="med"/>
                      <a:tailEnd type="none" w="med" len="med"/>
                    </a:lnT>
                    <a:solidFill>
                      <a:schemeClr val="bg1">
                        <a:alpha val="20000"/>
                      </a:schemeClr>
                    </a:solidFill>
                  </a:tcPr>
                </a:tc>
                <a:tc>
                  <a:txBody>
                    <a:bodyPr/>
                    <a:lstStyle/>
                    <a:p>
                      <a:pPr algn="ctr"/>
                      <a:r>
                        <a:rPr kumimoji="1" lang="en-US" altLang="ja-JP" sz="1800" b="1" dirty="0">
                          <a:solidFill>
                            <a:srgbClr val="00B050"/>
                          </a:solidFill>
                          <a:latin typeface="Times New Roman" panose="02020603050405020304" pitchFamily="18" charset="0"/>
                          <a:cs typeface="Times New Roman" panose="02020603050405020304" pitchFamily="18" charset="0"/>
                        </a:rPr>
                        <a:t>G</a:t>
                      </a:r>
                      <a:endParaRPr kumimoji="1" lang="ja-JP" altLang="en-US" sz="1800" b="1" dirty="0">
                        <a:solidFill>
                          <a:srgbClr val="00B050"/>
                        </a:solidFill>
                        <a:latin typeface="Times New Roman" panose="02020603050405020304" pitchFamily="18" charset="0"/>
                        <a:cs typeface="Times New Roman" panose="02020603050405020304" pitchFamily="18" charset="0"/>
                      </a:endParaRPr>
                    </a:p>
                  </a:txBody>
                  <a:tcPr marL="73357" marR="73357" marT="36677" marB="36677">
                    <a:lnT w="12700" cap="flat" cmpd="sng" algn="ctr">
                      <a:solidFill>
                        <a:schemeClr val="tx1"/>
                      </a:solidFill>
                      <a:prstDash val="solid"/>
                      <a:round/>
                      <a:headEnd type="none" w="med" len="med"/>
                      <a:tailEnd type="none" w="med" len="med"/>
                    </a:lnT>
                    <a:solidFill>
                      <a:schemeClr val="bg1">
                        <a:alpha val="20000"/>
                      </a:schemeClr>
                    </a:solidFill>
                  </a:tcPr>
                </a:tc>
                <a:tc>
                  <a:txBody>
                    <a:bodyPr/>
                    <a:lstStyle/>
                    <a:p>
                      <a:pPr algn="ctr"/>
                      <a:r>
                        <a:rPr kumimoji="1" lang="en-US" altLang="ja-JP" sz="1800" b="1" dirty="0">
                          <a:solidFill>
                            <a:schemeClr val="accent2"/>
                          </a:solidFill>
                          <a:latin typeface="Times New Roman" panose="02020603050405020304" pitchFamily="18" charset="0"/>
                          <a:cs typeface="Times New Roman" panose="02020603050405020304" pitchFamily="18" charset="0"/>
                        </a:rPr>
                        <a:t>R</a:t>
                      </a:r>
                      <a:endParaRPr kumimoji="1" lang="ja-JP" altLang="en-US" sz="1800" b="1" dirty="0">
                        <a:solidFill>
                          <a:schemeClr val="accent2"/>
                        </a:solidFill>
                        <a:latin typeface="Times New Roman" panose="02020603050405020304" pitchFamily="18" charset="0"/>
                        <a:cs typeface="Times New Roman" panose="02020603050405020304" pitchFamily="18" charset="0"/>
                      </a:endParaRPr>
                    </a:p>
                  </a:txBody>
                  <a:tcPr marL="73357" marR="73357" marT="36677" marB="36677">
                    <a:lnT w="12700" cap="flat" cmpd="sng" algn="ctr">
                      <a:solidFill>
                        <a:schemeClr val="tx1"/>
                      </a:solidFill>
                      <a:prstDash val="solid"/>
                      <a:round/>
                      <a:headEnd type="none" w="med" len="med"/>
                      <a:tailEnd type="none" w="med" len="med"/>
                    </a:lnT>
                    <a:solidFill>
                      <a:schemeClr val="bg1">
                        <a:alpha val="20000"/>
                      </a:schemeClr>
                    </a:solidFill>
                  </a:tcPr>
                </a:tc>
                <a:tc>
                  <a:txBody>
                    <a:bodyPr/>
                    <a:lstStyle/>
                    <a:p>
                      <a:pPr algn="ctr"/>
                      <a:r>
                        <a:rPr kumimoji="1" lang="en-US" altLang="ja-JP" sz="1800" b="1" dirty="0">
                          <a:latin typeface="Times New Roman" panose="02020603050405020304" pitchFamily="18" charset="0"/>
                          <a:cs typeface="Times New Roman" panose="02020603050405020304" pitchFamily="18" charset="0"/>
                        </a:rPr>
                        <a:t>Bk</a:t>
                      </a:r>
                      <a:endParaRPr kumimoji="1" lang="ja-JP" altLang="en-US" sz="1800" b="1" dirty="0">
                        <a:latin typeface="Times New Roman" panose="02020603050405020304" pitchFamily="18" charset="0"/>
                        <a:cs typeface="Times New Roman" panose="02020603050405020304" pitchFamily="18" charset="0"/>
                      </a:endParaRPr>
                    </a:p>
                  </a:txBody>
                  <a:tcPr marL="73357" marR="73357" marT="36677" marB="36677">
                    <a:lnT w="12700" cap="flat" cmpd="sng" algn="ctr">
                      <a:solidFill>
                        <a:schemeClr val="tx1"/>
                      </a:solidFill>
                      <a:prstDash val="solid"/>
                      <a:round/>
                      <a:headEnd type="none" w="med" len="med"/>
                      <a:tailEnd type="none" w="med" len="med"/>
                    </a:lnT>
                    <a:solidFill>
                      <a:schemeClr val="bg1">
                        <a:alpha val="20000"/>
                      </a:schemeClr>
                    </a:solidFill>
                  </a:tcPr>
                </a:tc>
                <a:tc>
                  <a:txBody>
                    <a:bodyPr/>
                    <a:lstStyle/>
                    <a:p>
                      <a:pPr algn="ctr"/>
                      <a:r>
                        <a:rPr kumimoji="1" lang="en-US" altLang="ja-JP" sz="1800" b="1" dirty="0">
                          <a:solidFill>
                            <a:srgbClr val="00B050"/>
                          </a:solidFill>
                          <a:latin typeface="Times New Roman" panose="02020603050405020304" pitchFamily="18" charset="0"/>
                          <a:cs typeface="Times New Roman" panose="02020603050405020304" pitchFamily="18" charset="0"/>
                        </a:rPr>
                        <a:t>G</a:t>
                      </a:r>
                      <a:endParaRPr kumimoji="1" lang="ja-JP" altLang="en-US" sz="1800" b="1" dirty="0">
                        <a:solidFill>
                          <a:srgbClr val="00B050"/>
                        </a:solidFill>
                        <a:latin typeface="Times New Roman" panose="02020603050405020304" pitchFamily="18" charset="0"/>
                        <a:cs typeface="Times New Roman" panose="02020603050405020304" pitchFamily="18" charset="0"/>
                      </a:endParaRPr>
                    </a:p>
                  </a:txBody>
                  <a:tcPr marL="73357" marR="73357" marT="36677" marB="36677">
                    <a:lnT w="12700" cap="flat" cmpd="sng" algn="ctr">
                      <a:solidFill>
                        <a:schemeClr val="tx1"/>
                      </a:solidFill>
                      <a:prstDash val="solid"/>
                      <a:round/>
                      <a:headEnd type="none" w="med" len="med"/>
                      <a:tailEnd type="none" w="med" len="med"/>
                    </a:lnT>
                    <a:solidFill>
                      <a:schemeClr val="bg1">
                        <a:alpha val="20000"/>
                      </a:schemeClr>
                    </a:solidFill>
                  </a:tcPr>
                </a:tc>
                <a:tc>
                  <a:txBody>
                    <a:bodyPr/>
                    <a:lstStyle/>
                    <a:p>
                      <a:pPr algn="ctr"/>
                      <a:r>
                        <a:rPr kumimoji="1" lang="en-US" altLang="ja-JP" sz="1800" b="1" dirty="0">
                          <a:latin typeface="Times New Roman" panose="02020603050405020304" pitchFamily="18" charset="0"/>
                          <a:cs typeface="Times New Roman" panose="02020603050405020304" pitchFamily="18" charset="0"/>
                        </a:rPr>
                        <a:t>Bk</a:t>
                      </a:r>
                      <a:endParaRPr kumimoji="1" lang="ja-JP" altLang="en-US" sz="1800" b="1" dirty="0">
                        <a:latin typeface="Times New Roman" panose="02020603050405020304" pitchFamily="18" charset="0"/>
                        <a:cs typeface="Times New Roman" panose="02020603050405020304" pitchFamily="18" charset="0"/>
                      </a:endParaRPr>
                    </a:p>
                  </a:txBody>
                  <a:tcPr marL="73357" marR="73357" marT="36677" marB="36677">
                    <a:lnT w="12700" cap="flat" cmpd="sng" algn="ctr">
                      <a:solidFill>
                        <a:schemeClr val="tx1"/>
                      </a:solidFill>
                      <a:prstDash val="solid"/>
                      <a:round/>
                      <a:headEnd type="none" w="med" len="med"/>
                      <a:tailEnd type="none" w="med" len="med"/>
                    </a:lnT>
                    <a:solidFill>
                      <a:schemeClr val="bg1">
                        <a:alpha val="20000"/>
                      </a:schemeClr>
                    </a:solidFill>
                  </a:tcPr>
                </a:tc>
                <a:extLst>
                  <a:ext uri="{0D108BD9-81ED-4DB2-BD59-A6C34878D82A}">
                    <a16:rowId xmlns:a16="http://schemas.microsoft.com/office/drawing/2014/main" val="778533262"/>
                  </a:ext>
                </a:extLst>
              </a:tr>
            </a:tbl>
          </a:graphicData>
        </a:graphic>
      </p:graphicFrame>
      <p:pic>
        <p:nvPicPr>
          <p:cNvPr id="36" name="図 35">
            <a:extLst>
              <a:ext uri="{FF2B5EF4-FFF2-40B4-BE49-F238E27FC236}">
                <a16:creationId xmlns:a16="http://schemas.microsoft.com/office/drawing/2014/main" id="{22E00425-017E-48D9-AAD1-C81D3677CA5B}"/>
              </a:ext>
            </a:extLst>
          </p:cNvPr>
          <p:cNvPicPr>
            <a:picLocks noChangeAspect="1"/>
          </p:cNvPicPr>
          <p:nvPr/>
        </p:nvPicPr>
        <p:blipFill>
          <a:blip r:embed="rId3"/>
          <a:srcRect l="18388" t="74557" r="12739" b="7305"/>
          <a:stretch>
            <a:fillRect/>
          </a:stretch>
        </p:blipFill>
        <p:spPr>
          <a:xfrm>
            <a:off x="3683508" y="492304"/>
            <a:ext cx="5331002" cy="1390695"/>
          </a:xfrm>
          <a:custGeom>
            <a:avLst/>
            <a:gdLst>
              <a:gd name="connsiteX0" fmla="*/ 863600 w 4673600"/>
              <a:gd name="connsiteY0" fmla="*/ 0 h 1219200"/>
              <a:gd name="connsiteX1" fmla="*/ 2768600 w 4673600"/>
              <a:gd name="connsiteY1" fmla="*/ 0 h 1219200"/>
              <a:gd name="connsiteX2" fmla="*/ 2768600 w 4673600"/>
              <a:gd name="connsiteY2" fmla="*/ 723900 h 1219200"/>
              <a:gd name="connsiteX3" fmla="*/ 4673600 w 4673600"/>
              <a:gd name="connsiteY3" fmla="*/ 723900 h 1219200"/>
              <a:gd name="connsiteX4" fmla="*/ 4673600 w 4673600"/>
              <a:gd name="connsiteY4" fmla="*/ 1219200 h 1219200"/>
              <a:gd name="connsiteX5" fmla="*/ 0 w 4673600"/>
              <a:gd name="connsiteY5" fmla="*/ 1219200 h 1219200"/>
              <a:gd name="connsiteX6" fmla="*/ 0 w 4673600"/>
              <a:gd name="connsiteY6" fmla="*/ 431800 h 1219200"/>
              <a:gd name="connsiteX7" fmla="*/ 863600 w 4673600"/>
              <a:gd name="connsiteY7" fmla="*/ 4318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73600" h="1219200">
                <a:moveTo>
                  <a:pt x="863600" y="0"/>
                </a:moveTo>
                <a:lnTo>
                  <a:pt x="2768600" y="0"/>
                </a:lnTo>
                <a:lnTo>
                  <a:pt x="2768600" y="723900"/>
                </a:lnTo>
                <a:lnTo>
                  <a:pt x="4673600" y="723900"/>
                </a:lnTo>
                <a:lnTo>
                  <a:pt x="4673600" y="1219200"/>
                </a:lnTo>
                <a:lnTo>
                  <a:pt x="0" y="1219200"/>
                </a:lnTo>
                <a:lnTo>
                  <a:pt x="0" y="431800"/>
                </a:lnTo>
                <a:lnTo>
                  <a:pt x="863600" y="431800"/>
                </a:lnTo>
                <a:close/>
              </a:path>
            </a:pathLst>
          </a:custGeom>
        </p:spPr>
      </p:pic>
      <p:sp>
        <p:nvSpPr>
          <p:cNvPr id="2" name="テキスト ボックス 1"/>
          <p:cNvSpPr txBox="1"/>
          <p:nvPr/>
        </p:nvSpPr>
        <p:spPr>
          <a:xfrm>
            <a:off x="1244913" y="519255"/>
            <a:ext cx="2826943" cy="646331"/>
          </a:xfrm>
          <a:prstGeom prst="rect">
            <a:avLst/>
          </a:prstGeom>
          <a:noFill/>
        </p:spPr>
        <p:txBody>
          <a:bodyPr wrap="square" rtlCol="0">
            <a:spAutoFit/>
          </a:bodyPr>
          <a:lstStyle/>
          <a:p>
            <a:r>
              <a:rPr kumimoji="1" lang="ja-JP" altLang="en-US" dirty="0"/>
              <a:t>アプリケーション上の</a:t>
            </a:r>
            <a:r>
              <a:rPr lang="ja-JP" altLang="en-US" dirty="0"/>
              <a:t>色および閾値設定画面</a:t>
            </a:r>
            <a:endParaRPr kumimoji="1" lang="ja-JP" altLang="en-US" dirty="0"/>
          </a:p>
        </p:txBody>
      </p:sp>
      <p:grpSp>
        <p:nvGrpSpPr>
          <p:cNvPr id="11" name="グループ化 10"/>
          <p:cNvGrpSpPr/>
          <p:nvPr/>
        </p:nvGrpSpPr>
        <p:grpSpPr>
          <a:xfrm>
            <a:off x="422980" y="2049181"/>
            <a:ext cx="4613458" cy="2990710"/>
            <a:chOff x="4384504" y="2573041"/>
            <a:chExt cx="4613458" cy="2990710"/>
          </a:xfrm>
        </p:grpSpPr>
        <p:grpSp>
          <p:nvGrpSpPr>
            <p:cNvPr id="37" name="グループ化 36"/>
            <p:cNvGrpSpPr/>
            <p:nvPr/>
          </p:nvGrpSpPr>
          <p:grpSpPr>
            <a:xfrm>
              <a:off x="4384504" y="2573041"/>
              <a:ext cx="4613458" cy="2990710"/>
              <a:chOff x="3605646" y="546110"/>
              <a:chExt cx="4246021" cy="2752516"/>
            </a:xfrm>
          </p:grpSpPr>
          <p:pic>
            <p:nvPicPr>
              <p:cNvPr id="15" name="図 1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605646" y="546110"/>
                <a:ext cx="4246021" cy="2752516"/>
              </a:xfrm>
              <a:prstGeom prst="rect">
                <a:avLst/>
              </a:prstGeom>
            </p:spPr>
          </p:pic>
          <p:sp>
            <p:nvSpPr>
              <p:cNvPr id="16" name="テキスト ボックス 15"/>
              <p:cNvSpPr txBox="1"/>
              <p:nvPr/>
            </p:nvSpPr>
            <p:spPr>
              <a:xfrm>
                <a:off x="3709771" y="2629492"/>
                <a:ext cx="415498" cy="369332"/>
              </a:xfrm>
              <a:prstGeom prst="rect">
                <a:avLst/>
              </a:prstGeom>
              <a:solidFill>
                <a:schemeClr val="bg1"/>
              </a:solidFill>
            </p:spPr>
            <p:txBody>
              <a:bodyPr wrap="none" rtlCol="0">
                <a:spAutoFit/>
              </a:bodyPr>
              <a:lstStyle/>
              <a:p>
                <a:r>
                  <a:rPr kumimoji="1" lang="ja-JP" altLang="en-US" b="1" dirty="0"/>
                  <a:t>①</a:t>
                </a:r>
              </a:p>
            </p:txBody>
          </p:sp>
          <p:sp>
            <p:nvSpPr>
              <p:cNvPr id="17" name="テキスト ボックス 16"/>
              <p:cNvSpPr txBox="1"/>
              <p:nvPr/>
            </p:nvSpPr>
            <p:spPr>
              <a:xfrm>
                <a:off x="4663867" y="2629492"/>
                <a:ext cx="415498" cy="369332"/>
              </a:xfrm>
              <a:prstGeom prst="rect">
                <a:avLst/>
              </a:prstGeom>
              <a:solidFill>
                <a:schemeClr val="bg1"/>
              </a:solidFill>
            </p:spPr>
            <p:txBody>
              <a:bodyPr wrap="none" rtlCol="0">
                <a:spAutoFit/>
              </a:bodyPr>
              <a:lstStyle/>
              <a:p>
                <a:r>
                  <a:rPr lang="ja-JP" altLang="en-US" b="1" dirty="0"/>
                  <a:t>②</a:t>
                </a:r>
                <a:endParaRPr kumimoji="1" lang="ja-JP" altLang="en-US" b="1" dirty="0"/>
              </a:p>
            </p:txBody>
          </p:sp>
          <p:sp>
            <p:nvSpPr>
              <p:cNvPr id="18" name="テキスト ボックス 17"/>
              <p:cNvSpPr txBox="1"/>
              <p:nvPr/>
            </p:nvSpPr>
            <p:spPr>
              <a:xfrm>
                <a:off x="5615192" y="2629492"/>
                <a:ext cx="415498" cy="369332"/>
              </a:xfrm>
              <a:prstGeom prst="rect">
                <a:avLst/>
              </a:prstGeom>
              <a:solidFill>
                <a:schemeClr val="bg1"/>
              </a:solidFill>
            </p:spPr>
            <p:txBody>
              <a:bodyPr wrap="none" rtlCol="0">
                <a:spAutoFit/>
              </a:bodyPr>
              <a:lstStyle/>
              <a:p>
                <a:r>
                  <a:rPr lang="ja-JP" altLang="en-US" b="1" dirty="0"/>
                  <a:t>③</a:t>
                </a:r>
                <a:endParaRPr kumimoji="1" lang="ja-JP" altLang="en-US" b="1" dirty="0"/>
              </a:p>
            </p:txBody>
          </p:sp>
          <p:sp>
            <p:nvSpPr>
              <p:cNvPr id="20" name="テキスト ボックス 19"/>
              <p:cNvSpPr txBox="1"/>
              <p:nvPr/>
            </p:nvSpPr>
            <p:spPr>
              <a:xfrm>
                <a:off x="7353050" y="2629492"/>
                <a:ext cx="415498" cy="369332"/>
              </a:xfrm>
              <a:prstGeom prst="rect">
                <a:avLst/>
              </a:prstGeom>
              <a:solidFill>
                <a:schemeClr val="bg1"/>
              </a:solidFill>
            </p:spPr>
            <p:txBody>
              <a:bodyPr wrap="none" rtlCol="0">
                <a:spAutoFit/>
              </a:bodyPr>
              <a:lstStyle/>
              <a:p>
                <a:r>
                  <a:rPr lang="ja-JP" altLang="en-US" b="1" dirty="0"/>
                  <a:t>⑤</a:t>
                </a:r>
                <a:endParaRPr kumimoji="1" lang="ja-JP" altLang="en-US" b="1" dirty="0"/>
              </a:p>
            </p:txBody>
          </p:sp>
          <p:pic>
            <p:nvPicPr>
              <p:cNvPr id="21" name="図 20"/>
              <p:cNvPicPr>
                <a:picLocks noChangeAspect="1"/>
              </p:cNvPicPr>
              <p:nvPr/>
            </p:nvPicPr>
            <p:blipFill rotWithShape="1">
              <a:blip r:embed="rId5" cstate="hqprint">
                <a:extLst>
                  <a:ext uri="{28A0092B-C50C-407E-A947-70E740481C1C}">
                    <a14:useLocalDpi xmlns:a14="http://schemas.microsoft.com/office/drawing/2010/main" val="0"/>
                  </a:ext>
                </a:extLst>
              </a:blip>
              <a:srcRect l="64502" t="73343" r="30034" b="18178"/>
              <a:stretch/>
            </p:blipFill>
            <p:spPr>
              <a:xfrm>
                <a:off x="6382981" y="2499316"/>
                <a:ext cx="223509" cy="224824"/>
              </a:xfrm>
              <a:prstGeom prst="rect">
                <a:avLst/>
              </a:prstGeom>
            </p:spPr>
          </p:pic>
          <p:sp>
            <p:nvSpPr>
              <p:cNvPr id="22" name="テキスト ボックス 21"/>
              <p:cNvSpPr txBox="1"/>
              <p:nvPr/>
            </p:nvSpPr>
            <p:spPr>
              <a:xfrm>
                <a:off x="6548411" y="2629492"/>
                <a:ext cx="415498" cy="369332"/>
              </a:xfrm>
              <a:prstGeom prst="rect">
                <a:avLst/>
              </a:prstGeom>
              <a:solidFill>
                <a:schemeClr val="bg1"/>
              </a:solidFill>
            </p:spPr>
            <p:txBody>
              <a:bodyPr wrap="none" rtlCol="0">
                <a:spAutoFit/>
              </a:bodyPr>
              <a:lstStyle/>
              <a:p>
                <a:r>
                  <a:rPr lang="ja-JP" altLang="en-US" b="1" dirty="0"/>
                  <a:t>④</a:t>
                </a:r>
                <a:endParaRPr kumimoji="1" lang="ja-JP" altLang="en-US" b="1" dirty="0"/>
              </a:p>
            </p:txBody>
          </p:sp>
        </p:grpSp>
        <p:sp>
          <p:nvSpPr>
            <p:cNvPr id="19" name="正方形/長方形 18"/>
            <p:cNvSpPr/>
            <p:nvPr/>
          </p:nvSpPr>
          <p:spPr>
            <a:xfrm>
              <a:off x="7764881" y="3740532"/>
              <a:ext cx="169487" cy="395469"/>
            </a:xfrm>
            <a:prstGeom prst="rect">
              <a:avLst/>
            </a:prstGeom>
            <a:solidFill>
              <a:srgbClr val="378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8" name="図 27"/>
          <p:cNvPicPr>
            <a:picLocks noChangeAspect="1"/>
          </p:cNvPicPr>
          <p:nvPr/>
        </p:nvPicPr>
        <p:blipFill rotWithShape="1">
          <a:blip r:embed="rId6">
            <a:extLst>
              <a:ext uri="{28A0092B-C50C-407E-A947-70E740481C1C}">
                <a14:useLocalDpi xmlns:a14="http://schemas.microsoft.com/office/drawing/2010/main" val="0"/>
              </a:ext>
            </a:extLst>
          </a:blip>
          <a:srcRect l="29951" t="28316" r="39157" b="32923"/>
          <a:stretch/>
        </p:blipFill>
        <p:spPr>
          <a:xfrm>
            <a:off x="6465901" y="2131619"/>
            <a:ext cx="1517027" cy="1348468"/>
          </a:xfrm>
          <a:prstGeom prst="rect">
            <a:avLst/>
          </a:prstGeom>
        </p:spPr>
      </p:pic>
      <p:pic>
        <p:nvPicPr>
          <p:cNvPr id="13" name="図 12"/>
          <p:cNvPicPr>
            <a:picLocks noChangeAspect="1"/>
          </p:cNvPicPr>
          <p:nvPr/>
        </p:nvPicPr>
        <p:blipFill rotWithShape="1">
          <a:blip r:embed="rId7">
            <a:extLst>
              <a:ext uri="{28A0092B-C50C-407E-A947-70E740481C1C}">
                <a14:useLocalDpi xmlns:a14="http://schemas.microsoft.com/office/drawing/2010/main" val="0"/>
              </a:ext>
            </a:extLst>
          </a:blip>
          <a:srcRect l="30457" t="28043" r="38063" b="32944"/>
          <a:stretch/>
        </p:blipFill>
        <p:spPr>
          <a:xfrm>
            <a:off x="6452865" y="3941488"/>
            <a:ext cx="1543101" cy="1354805"/>
          </a:xfrm>
          <a:prstGeom prst="rect">
            <a:avLst/>
          </a:prstGeom>
        </p:spPr>
      </p:pic>
      <p:sp>
        <p:nvSpPr>
          <p:cNvPr id="32" name="テキスト ボックス 31"/>
          <p:cNvSpPr txBox="1"/>
          <p:nvPr/>
        </p:nvSpPr>
        <p:spPr>
          <a:xfrm>
            <a:off x="7849625" y="3548685"/>
            <a:ext cx="954107" cy="400110"/>
          </a:xfrm>
          <a:prstGeom prst="rect">
            <a:avLst/>
          </a:prstGeom>
          <a:noFill/>
        </p:spPr>
        <p:txBody>
          <a:bodyPr wrap="none" rtlCol="0">
            <a:spAutoFit/>
          </a:bodyPr>
          <a:lstStyle/>
          <a:p>
            <a:r>
              <a:rPr kumimoji="1" lang="ja-JP" altLang="en-US" sz="2000" dirty="0"/>
              <a:t>二値化</a:t>
            </a:r>
          </a:p>
        </p:txBody>
      </p:sp>
      <p:sp>
        <p:nvSpPr>
          <p:cNvPr id="33" name="下矢印 32"/>
          <p:cNvSpPr/>
          <p:nvPr/>
        </p:nvSpPr>
        <p:spPr>
          <a:xfrm>
            <a:off x="6741815" y="3505487"/>
            <a:ext cx="965200" cy="418504"/>
          </a:xfrm>
          <a:prstGeom prst="downArrow">
            <a:avLst/>
          </a:prstGeom>
          <a:solidFill>
            <a:schemeClr val="accent5">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5958933" y="5425345"/>
            <a:ext cx="2844799" cy="1323439"/>
          </a:xfrm>
          <a:prstGeom prst="rect">
            <a:avLst/>
          </a:prstGeom>
          <a:noFill/>
        </p:spPr>
        <p:txBody>
          <a:bodyPr wrap="square" rtlCol="0">
            <a:spAutoFit/>
          </a:bodyPr>
          <a:lstStyle/>
          <a:p>
            <a:r>
              <a:rPr kumimoji="1" lang="ja-JP" altLang="en-US" sz="2000" dirty="0"/>
              <a:t>透明な部分は</a:t>
            </a:r>
            <a:r>
              <a:rPr kumimoji="1" lang="en-US" altLang="ja-JP" sz="2000" dirty="0"/>
              <a:t>, </a:t>
            </a:r>
            <a:r>
              <a:rPr lang="ja-JP" altLang="en-US" sz="2000" dirty="0"/>
              <a:t>背景と非常に近いピクセル値を持つため</a:t>
            </a:r>
            <a:r>
              <a:rPr lang="en-US" altLang="ja-JP" sz="2000" dirty="0"/>
              <a:t>, </a:t>
            </a:r>
            <a:r>
              <a:rPr lang="ja-JP" altLang="en-US" sz="2000" dirty="0"/>
              <a:t>対象物として分離が難しい</a:t>
            </a:r>
            <a:r>
              <a:rPr lang="en-US" altLang="ja-JP" sz="2000" dirty="0"/>
              <a:t>.</a:t>
            </a:r>
            <a:endParaRPr kumimoji="1" lang="en-US" altLang="ja-JP" sz="2000" dirty="0"/>
          </a:p>
        </p:txBody>
      </p:sp>
      <p:sp>
        <p:nvSpPr>
          <p:cNvPr id="4" name="スライド番号プレースホルダー 3"/>
          <p:cNvSpPr>
            <a:spLocks noGrp="1"/>
          </p:cNvSpPr>
          <p:nvPr>
            <p:ph type="sldNum" sz="quarter" idx="12"/>
          </p:nvPr>
        </p:nvSpPr>
        <p:spPr/>
        <p:txBody>
          <a:bodyPr/>
          <a:lstStyle/>
          <a:p>
            <a:fld id="{8C9C3BA3-F2E4-4F2D-87E5-5154CA402B4F}" type="slidenum">
              <a:rPr kumimoji="1" lang="ja-JP" altLang="en-US" smtClean="0"/>
              <a:t>18</a:t>
            </a:fld>
            <a:endParaRPr kumimoji="1" lang="ja-JP" altLang="en-US" dirty="0"/>
          </a:p>
        </p:txBody>
      </p:sp>
    </p:spTree>
    <p:extLst>
      <p:ext uri="{BB962C8B-B14F-4D97-AF65-F5344CB8AC3E}">
        <p14:creationId xmlns:p14="http://schemas.microsoft.com/office/powerpoint/2010/main" val="65872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グループ化 54">
            <a:extLst>
              <a:ext uri="{FF2B5EF4-FFF2-40B4-BE49-F238E27FC236}">
                <a16:creationId xmlns:a16="http://schemas.microsoft.com/office/drawing/2014/main" id="{FD31FD31-2415-4256-A05F-3CC4A5417FCE}"/>
              </a:ext>
            </a:extLst>
          </p:cNvPr>
          <p:cNvGrpSpPr/>
          <p:nvPr/>
        </p:nvGrpSpPr>
        <p:grpSpPr>
          <a:xfrm>
            <a:off x="-96474" y="1151481"/>
            <a:ext cx="5603792" cy="4555037"/>
            <a:chOff x="185640" y="1553483"/>
            <a:chExt cx="5686490" cy="4622260"/>
          </a:xfrm>
        </p:grpSpPr>
        <p:grpSp>
          <p:nvGrpSpPr>
            <p:cNvPr id="21" name="グループ化 20"/>
            <p:cNvGrpSpPr/>
            <p:nvPr/>
          </p:nvGrpSpPr>
          <p:grpSpPr>
            <a:xfrm>
              <a:off x="185640" y="1882902"/>
              <a:ext cx="5686490" cy="4292841"/>
              <a:chOff x="306649" y="1949163"/>
              <a:chExt cx="5686490" cy="4292841"/>
            </a:xfrm>
          </p:grpSpPr>
          <p:grpSp>
            <p:nvGrpSpPr>
              <p:cNvPr id="5" name="グループ化 4"/>
              <p:cNvGrpSpPr/>
              <p:nvPr/>
            </p:nvGrpSpPr>
            <p:grpSpPr>
              <a:xfrm>
                <a:off x="618262" y="1949163"/>
                <a:ext cx="5374877" cy="3965606"/>
                <a:chOff x="173419" y="2085087"/>
                <a:chExt cx="5374877" cy="3965606"/>
              </a:xfrm>
            </p:grpSpPr>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11993" t="11289" r="9248" b="10445"/>
                <a:stretch/>
              </p:blipFill>
              <p:spPr>
                <a:xfrm>
                  <a:off x="704335" y="2171586"/>
                  <a:ext cx="4715609" cy="3514582"/>
                </a:xfrm>
                <a:prstGeom prst="rect">
                  <a:avLst/>
                </a:prstGeom>
              </p:spPr>
            </p:pic>
            <p:sp>
              <p:nvSpPr>
                <p:cNvPr id="4" name="テキスト ボックス 3"/>
                <p:cNvSpPr txBox="1"/>
                <p:nvPr/>
              </p:nvSpPr>
              <p:spPr>
                <a:xfrm>
                  <a:off x="173420" y="2085087"/>
                  <a:ext cx="530915"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120</a:t>
                  </a:r>
                  <a:endParaRPr kumimoji="1" lang="ja-JP" altLang="en-US" dirty="0">
                    <a:latin typeface="Times New Roman" panose="02020603050405020304" pitchFamily="18" charset="0"/>
                    <a:cs typeface="Times New Roman" panose="02020603050405020304" pitchFamily="18" charset="0"/>
                  </a:endParaRPr>
                </a:p>
              </p:txBody>
            </p:sp>
            <p:sp>
              <p:nvSpPr>
                <p:cNvPr id="6" name="テキスト ボックス 5"/>
                <p:cNvSpPr txBox="1"/>
                <p:nvPr/>
              </p:nvSpPr>
              <p:spPr>
                <a:xfrm>
                  <a:off x="173419" y="2645260"/>
                  <a:ext cx="530915"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100</a:t>
                  </a:r>
                  <a:endParaRPr kumimoji="1" lang="ja-JP" altLang="en-US" dirty="0">
                    <a:latin typeface="Times New Roman" panose="02020603050405020304" pitchFamily="18" charset="0"/>
                    <a:cs typeface="Times New Roman" panose="02020603050405020304" pitchFamily="18" charset="0"/>
                  </a:endParaRPr>
                </a:p>
              </p:txBody>
            </p:sp>
            <p:sp>
              <p:nvSpPr>
                <p:cNvPr id="7" name="テキスト ボックス 6"/>
                <p:cNvSpPr txBox="1"/>
                <p:nvPr/>
              </p:nvSpPr>
              <p:spPr>
                <a:xfrm>
                  <a:off x="282869" y="3205433"/>
                  <a:ext cx="415498"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80</a:t>
                  </a:r>
                  <a:endParaRPr kumimoji="1" lang="ja-JP" altLang="en-US" dirty="0">
                    <a:latin typeface="Times New Roman" panose="02020603050405020304" pitchFamily="18" charset="0"/>
                    <a:cs typeface="Times New Roman" panose="02020603050405020304" pitchFamily="18" charset="0"/>
                  </a:endParaRPr>
                </a:p>
              </p:txBody>
            </p:sp>
            <p:sp>
              <p:nvSpPr>
                <p:cNvPr id="9" name="テキスト ボックス 8"/>
                <p:cNvSpPr txBox="1"/>
                <p:nvPr/>
              </p:nvSpPr>
              <p:spPr>
                <a:xfrm>
                  <a:off x="282869" y="3768464"/>
                  <a:ext cx="415498" cy="369332"/>
                </a:xfrm>
                <a:prstGeom prst="rect">
                  <a:avLst/>
                </a:prstGeom>
                <a:noFill/>
              </p:spPr>
              <p:txBody>
                <a:bodyPr wrap="none" rtlCol="0">
                  <a:spAutoFit/>
                </a:bodyPr>
                <a:lstStyle/>
                <a:p>
                  <a:r>
                    <a:rPr lang="en-US" altLang="ja-JP" dirty="0">
                      <a:latin typeface="Times New Roman" panose="02020603050405020304" pitchFamily="18" charset="0"/>
                      <a:cs typeface="Times New Roman" panose="02020603050405020304" pitchFamily="18" charset="0"/>
                    </a:rPr>
                    <a:t>6</a:t>
                  </a:r>
                  <a:r>
                    <a:rPr kumimoji="1" lang="en-US" altLang="ja-JP" dirty="0">
                      <a:latin typeface="Times New Roman" panose="02020603050405020304" pitchFamily="18" charset="0"/>
                      <a:cs typeface="Times New Roman" panose="02020603050405020304" pitchFamily="18" charset="0"/>
                    </a:rPr>
                    <a:t>0</a:t>
                  </a:r>
                  <a:endParaRPr kumimoji="1" lang="ja-JP" altLang="en-US" dirty="0">
                    <a:latin typeface="Times New Roman" panose="02020603050405020304" pitchFamily="18" charset="0"/>
                    <a:cs typeface="Times New Roman" panose="02020603050405020304" pitchFamily="18" charset="0"/>
                  </a:endParaRPr>
                </a:p>
              </p:txBody>
            </p:sp>
            <p:sp>
              <p:nvSpPr>
                <p:cNvPr id="10" name="テキスト ボックス 9"/>
                <p:cNvSpPr txBox="1"/>
                <p:nvPr/>
              </p:nvSpPr>
              <p:spPr>
                <a:xfrm>
                  <a:off x="282869" y="4331495"/>
                  <a:ext cx="415498" cy="369332"/>
                </a:xfrm>
                <a:prstGeom prst="rect">
                  <a:avLst/>
                </a:prstGeom>
                <a:noFill/>
              </p:spPr>
              <p:txBody>
                <a:bodyPr wrap="none" rtlCol="0">
                  <a:spAutoFit/>
                </a:bodyPr>
                <a:lstStyle/>
                <a:p>
                  <a:r>
                    <a:rPr lang="en-US" altLang="ja-JP" dirty="0">
                      <a:latin typeface="Times New Roman" panose="02020603050405020304" pitchFamily="18" charset="0"/>
                      <a:cs typeface="Times New Roman" panose="02020603050405020304" pitchFamily="18" charset="0"/>
                    </a:rPr>
                    <a:t>4</a:t>
                  </a:r>
                  <a:r>
                    <a:rPr kumimoji="1" lang="en-US" altLang="ja-JP" dirty="0">
                      <a:latin typeface="Times New Roman" panose="02020603050405020304" pitchFamily="18" charset="0"/>
                      <a:cs typeface="Times New Roman" panose="02020603050405020304" pitchFamily="18" charset="0"/>
                    </a:rPr>
                    <a:t>0</a:t>
                  </a:r>
                  <a:endParaRPr kumimoji="1" lang="ja-JP" altLang="en-US" dirty="0">
                    <a:latin typeface="Times New Roman" panose="02020603050405020304" pitchFamily="18" charset="0"/>
                    <a:cs typeface="Times New Roman" panose="02020603050405020304" pitchFamily="18" charset="0"/>
                  </a:endParaRPr>
                </a:p>
              </p:txBody>
            </p:sp>
            <p:sp>
              <p:nvSpPr>
                <p:cNvPr id="11" name="テキスト ボックス 10"/>
                <p:cNvSpPr txBox="1"/>
                <p:nvPr/>
              </p:nvSpPr>
              <p:spPr>
                <a:xfrm>
                  <a:off x="282869" y="4894526"/>
                  <a:ext cx="415498" cy="369332"/>
                </a:xfrm>
                <a:prstGeom prst="rect">
                  <a:avLst/>
                </a:prstGeom>
                <a:noFill/>
              </p:spPr>
              <p:txBody>
                <a:bodyPr wrap="none" rtlCol="0">
                  <a:spAutoFit/>
                </a:bodyPr>
                <a:lstStyle/>
                <a:p>
                  <a:r>
                    <a:rPr lang="en-US" altLang="ja-JP" dirty="0">
                      <a:latin typeface="Times New Roman" panose="02020603050405020304" pitchFamily="18" charset="0"/>
                      <a:cs typeface="Times New Roman" panose="02020603050405020304" pitchFamily="18" charset="0"/>
                    </a:rPr>
                    <a:t>2</a:t>
                  </a:r>
                  <a:r>
                    <a:rPr kumimoji="1" lang="en-US" altLang="ja-JP" dirty="0">
                      <a:latin typeface="Times New Roman" panose="02020603050405020304" pitchFamily="18" charset="0"/>
                      <a:cs typeface="Times New Roman" panose="02020603050405020304" pitchFamily="18" charset="0"/>
                    </a:rPr>
                    <a:t>0</a:t>
                  </a:r>
                  <a:endParaRPr kumimoji="1" lang="ja-JP" altLang="en-US" dirty="0">
                    <a:latin typeface="Times New Roman" panose="02020603050405020304" pitchFamily="18" charset="0"/>
                    <a:cs typeface="Times New Roman" panose="02020603050405020304" pitchFamily="18" charset="0"/>
                  </a:endParaRPr>
                </a:p>
              </p:txBody>
            </p:sp>
            <p:sp>
              <p:nvSpPr>
                <p:cNvPr id="12" name="テキスト ボックス 11"/>
                <p:cNvSpPr txBox="1"/>
                <p:nvPr/>
              </p:nvSpPr>
              <p:spPr>
                <a:xfrm>
                  <a:off x="394633" y="5457557"/>
                  <a:ext cx="300082"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0</a:t>
                  </a:r>
                  <a:endParaRPr kumimoji="1" lang="ja-JP" altLang="en-US" dirty="0">
                    <a:latin typeface="Times New Roman" panose="02020603050405020304" pitchFamily="18" charset="0"/>
                    <a:cs typeface="Times New Roman" panose="02020603050405020304" pitchFamily="18" charset="0"/>
                  </a:endParaRPr>
                </a:p>
              </p:txBody>
            </p:sp>
            <p:sp>
              <p:nvSpPr>
                <p:cNvPr id="13" name="テキスト ボックス 12"/>
                <p:cNvSpPr txBox="1"/>
                <p:nvPr/>
              </p:nvSpPr>
              <p:spPr>
                <a:xfrm>
                  <a:off x="554293" y="5681361"/>
                  <a:ext cx="300082"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0</a:t>
                  </a:r>
                  <a:endParaRPr kumimoji="1" lang="ja-JP" altLang="en-US" dirty="0">
                    <a:latin typeface="Times New Roman" panose="02020603050405020304" pitchFamily="18" charset="0"/>
                    <a:cs typeface="Times New Roman" panose="02020603050405020304" pitchFamily="18" charset="0"/>
                  </a:endParaRPr>
                </a:p>
              </p:txBody>
            </p:sp>
            <p:sp>
              <p:nvSpPr>
                <p:cNvPr id="14" name="テキスト ボックス 13"/>
                <p:cNvSpPr txBox="1"/>
                <p:nvPr/>
              </p:nvSpPr>
              <p:spPr>
                <a:xfrm>
                  <a:off x="1385290" y="5681361"/>
                  <a:ext cx="415498"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50</a:t>
                  </a:r>
                  <a:endParaRPr kumimoji="1" lang="ja-JP" altLang="en-US" dirty="0">
                    <a:latin typeface="Times New Roman" panose="02020603050405020304" pitchFamily="18" charset="0"/>
                    <a:cs typeface="Times New Roman" panose="02020603050405020304" pitchFamily="18" charset="0"/>
                  </a:endParaRPr>
                </a:p>
              </p:txBody>
            </p:sp>
            <p:sp>
              <p:nvSpPr>
                <p:cNvPr id="15" name="テキスト ボックス 14"/>
                <p:cNvSpPr txBox="1"/>
                <p:nvPr/>
              </p:nvSpPr>
              <p:spPr>
                <a:xfrm>
                  <a:off x="2331703" y="5681361"/>
                  <a:ext cx="530915" cy="369332"/>
                </a:xfrm>
                <a:prstGeom prst="rect">
                  <a:avLst/>
                </a:prstGeom>
                <a:noFill/>
              </p:spPr>
              <p:txBody>
                <a:bodyPr wrap="none" rtlCol="0">
                  <a:spAutoFit/>
                </a:bodyPr>
                <a:lstStyle/>
                <a:p>
                  <a:r>
                    <a:rPr lang="en-US" altLang="ja-JP" dirty="0">
                      <a:latin typeface="Times New Roman" panose="02020603050405020304" pitchFamily="18" charset="0"/>
                      <a:cs typeface="Times New Roman" panose="02020603050405020304" pitchFamily="18" charset="0"/>
                    </a:rPr>
                    <a:t>10</a:t>
                  </a:r>
                  <a:r>
                    <a:rPr kumimoji="1" lang="en-US" altLang="ja-JP" dirty="0">
                      <a:latin typeface="Times New Roman" panose="02020603050405020304" pitchFamily="18" charset="0"/>
                      <a:cs typeface="Times New Roman" panose="02020603050405020304" pitchFamily="18" charset="0"/>
                    </a:rPr>
                    <a:t>0</a:t>
                  </a:r>
                  <a:endParaRPr kumimoji="1" lang="ja-JP" altLang="en-US" dirty="0">
                    <a:latin typeface="Times New Roman" panose="02020603050405020304" pitchFamily="18" charset="0"/>
                    <a:cs typeface="Times New Roman" panose="02020603050405020304" pitchFamily="18" charset="0"/>
                  </a:endParaRPr>
                </a:p>
              </p:txBody>
            </p:sp>
            <p:sp>
              <p:nvSpPr>
                <p:cNvPr id="16" name="テキスト ボックス 15"/>
                <p:cNvSpPr txBox="1"/>
                <p:nvPr/>
              </p:nvSpPr>
              <p:spPr>
                <a:xfrm>
                  <a:off x="3226929" y="5681361"/>
                  <a:ext cx="530915" cy="369332"/>
                </a:xfrm>
                <a:prstGeom prst="rect">
                  <a:avLst/>
                </a:prstGeom>
                <a:noFill/>
              </p:spPr>
              <p:txBody>
                <a:bodyPr wrap="none" rtlCol="0">
                  <a:spAutoFit/>
                </a:bodyPr>
                <a:lstStyle/>
                <a:p>
                  <a:r>
                    <a:rPr lang="en-US" altLang="ja-JP" dirty="0">
                      <a:latin typeface="Times New Roman" panose="02020603050405020304" pitchFamily="18" charset="0"/>
                      <a:cs typeface="Times New Roman" panose="02020603050405020304" pitchFamily="18" charset="0"/>
                    </a:rPr>
                    <a:t>15</a:t>
                  </a:r>
                  <a:r>
                    <a:rPr kumimoji="1" lang="en-US" altLang="ja-JP" dirty="0">
                      <a:latin typeface="Times New Roman" panose="02020603050405020304" pitchFamily="18" charset="0"/>
                      <a:cs typeface="Times New Roman" panose="02020603050405020304" pitchFamily="18" charset="0"/>
                    </a:rPr>
                    <a:t>0</a:t>
                  </a:r>
                  <a:endParaRPr kumimoji="1" lang="ja-JP" altLang="en-US" dirty="0">
                    <a:latin typeface="Times New Roman" panose="02020603050405020304" pitchFamily="18" charset="0"/>
                    <a:cs typeface="Times New Roman" panose="02020603050405020304" pitchFamily="18" charset="0"/>
                  </a:endParaRPr>
                </a:p>
              </p:txBody>
            </p:sp>
            <p:sp>
              <p:nvSpPr>
                <p:cNvPr id="17" name="テキスト ボックス 16"/>
                <p:cNvSpPr txBox="1"/>
                <p:nvPr/>
              </p:nvSpPr>
              <p:spPr>
                <a:xfrm>
                  <a:off x="4122155" y="5681361"/>
                  <a:ext cx="530915" cy="369332"/>
                </a:xfrm>
                <a:prstGeom prst="rect">
                  <a:avLst/>
                </a:prstGeom>
                <a:noFill/>
              </p:spPr>
              <p:txBody>
                <a:bodyPr wrap="none" rtlCol="0">
                  <a:spAutoFit/>
                </a:bodyPr>
                <a:lstStyle/>
                <a:p>
                  <a:r>
                    <a:rPr lang="en-US" altLang="ja-JP" dirty="0">
                      <a:latin typeface="Times New Roman" panose="02020603050405020304" pitchFamily="18" charset="0"/>
                      <a:cs typeface="Times New Roman" panose="02020603050405020304" pitchFamily="18" charset="0"/>
                    </a:rPr>
                    <a:t>20</a:t>
                  </a:r>
                  <a:r>
                    <a:rPr kumimoji="1" lang="en-US" altLang="ja-JP" dirty="0">
                      <a:latin typeface="Times New Roman" panose="02020603050405020304" pitchFamily="18" charset="0"/>
                      <a:cs typeface="Times New Roman" panose="02020603050405020304" pitchFamily="18" charset="0"/>
                    </a:rPr>
                    <a:t>0</a:t>
                  </a:r>
                  <a:endParaRPr kumimoji="1" lang="ja-JP" altLang="en-US" dirty="0">
                    <a:latin typeface="Times New Roman" panose="02020603050405020304" pitchFamily="18" charset="0"/>
                    <a:cs typeface="Times New Roman" panose="02020603050405020304" pitchFamily="18" charset="0"/>
                  </a:endParaRPr>
                </a:p>
              </p:txBody>
            </p:sp>
            <p:sp>
              <p:nvSpPr>
                <p:cNvPr id="18" name="テキスト ボックス 17"/>
                <p:cNvSpPr txBox="1"/>
                <p:nvPr/>
              </p:nvSpPr>
              <p:spPr>
                <a:xfrm>
                  <a:off x="5017381" y="5681361"/>
                  <a:ext cx="530915" cy="369332"/>
                </a:xfrm>
                <a:prstGeom prst="rect">
                  <a:avLst/>
                </a:prstGeom>
                <a:noFill/>
              </p:spPr>
              <p:txBody>
                <a:bodyPr wrap="none" rtlCol="0">
                  <a:spAutoFit/>
                </a:bodyPr>
                <a:lstStyle/>
                <a:p>
                  <a:r>
                    <a:rPr lang="en-US" altLang="ja-JP" dirty="0">
                      <a:latin typeface="Times New Roman" panose="02020603050405020304" pitchFamily="18" charset="0"/>
                      <a:cs typeface="Times New Roman" panose="02020603050405020304" pitchFamily="18" charset="0"/>
                    </a:rPr>
                    <a:t>25</a:t>
                  </a:r>
                  <a:r>
                    <a:rPr kumimoji="1" lang="en-US" altLang="ja-JP" dirty="0">
                      <a:latin typeface="Times New Roman" panose="02020603050405020304" pitchFamily="18" charset="0"/>
                      <a:cs typeface="Times New Roman" panose="02020603050405020304" pitchFamily="18" charset="0"/>
                    </a:rPr>
                    <a:t>0</a:t>
                  </a:r>
                  <a:endParaRPr kumimoji="1" lang="ja-JP" altLang="en-US" dirty="0">
                    <a:latin typeface="Times New Roman" panose="02020603050405020304" pitchFamily="18" charset="0"/>
                    <a:cs typeface="Times New Roman" panose="02020603050405020304" pitchFamily="18" charset="0"/>
                  </a:endParaRPr>
                </a:p>
              </p:txBody>
            </p:sp>
          </p:grpSp>
          <p:sp>
            <p:nvSpPr>
              <p:cNvPr id="19" name="テキスト ボックス 18">
                <a:extLst>
                  <a:ext uri="{FF2B5EF4-FFF2-40B4-BE49-F238E27FC236}">
                    <a16:creationId xmlns:a16="http://schemas.microsoft.com/office/drawing/2014/main" id="{4D87BD07-5432-44FB-BC0A-A6FB89D4F9E1}"/>
                  </a:ext>
                </a:extLst>
              </p:cNvPr>
              <p:cNvSpPr txBox="1"/>
              <p:nvPr/>
            </p:nvSpPr>
            <p:spPr>
              <a:xfrm>
                <a:off x="306649" y="2843386"/>
                <a:ext cx="468478" cy="1947639"/>
              </a:xfrm>
              <a:prstGeom prst="rect">
                <a:avLst/>
              </a:prstGeom>
              <a:noFill/>
            </p:spPr>
            <p:txBody>
              <a:bodyPr vert="vert270" wrap="square" rtlCol="0">
                <a:spAutoFit/>
              </a:bodyPr>
              <a:lstStyle/>
              <a:p>
                <a:pPr algn="ctr"/>
                <a:r>
                  <a:rPr kumimoji="1" lang="en-US" altLang="ja-JP" dirty="0">
                    <a:latin typeface="Times New Roman" panose="02020603050405020304" pitchFamily="18" charset="0"/>
                    <a:cs typeface="Times New Roman" panose="02020603050405020304" pitchFamily="18" charset="0"/>
                  </a:rPr>
                  <a:t>Number of </a:t>
                </a:r>
                <a:r>
                  <a:rPr lang="en-US" altLang="ja-JP" dirty="0">
                    <a:latin typeface="Times New Roman" panose="02020603050405020304" pitchFamily="18" charset="0"/>
                    <a:cs typeface="Times New Roman" panose="02020603050405020304" pitchFamily="18" charset="0"/>
                  </a:rPr>
                  <a:t>p</a:t>
                </a:r>
                <a:r>
                  <a:rPr kumimoji="1" lang="en-US" altLang="ja-JP" dirty="0">
                    <a:latin typeface="Times New Roman" panose="02020603050405020304" pitchFamily="18" charset="0"/>
                    <a:cs typeface="Times New Roman" panose="02020603050405020304" pitchFamily="18" charset="0"/>
                  </a:rPr>
                  <a:t>ixels</a:t>
                </a:r>
                <a:endParaRPr kumimoji="1" lang="ja-JP" altLang="en-US" dirty="0">
                  <a:latin typeface="Times New Roman" panose="02020603050405020304" pitchFamily="18" charset="0"/>
                  <a:cs typeface="Times New Roman" panose="02020603050405020304" pitchFamily="18" charset="0"/>
                </a:endParaRPr>
              </a:p>
            </p:txBody>
          </p:sp>
          <p:sp>
            <p:nvSpPr>
              <p:cNvPr id="20" name="テキスト ボックス 19">
                <a:extLst>
                  <a:ext uri="{FF2B5EF4-FFF2-40B4-BE49-F238E27FC236}">
                    <a16:creationId xmlns:a16="http://schemas.microsoft.com/office/drawing/2014/main" id="{9E20B11B-8ECC-40AC-9CF9-03E24E67E8FA}"/>
                  </a:ext>
                </a:extLst>
              </p:cNvPr>
              <p:cNvSpPr txBox="1"/>
              <p:nvPr/>
            </p:nvSpPr>
            <p:spPr>
              <a:xfrm>
                <a:off x="2686051" y="5867221"/>
                <a:ext cx="1759974" cy="374783"/>
              </a:xfrm>
              <a:prstGeom prst="rect">
                <a:avLst/>
              </a:prstGeom>
              <a:noFill/>
            </p:spPr>
            <p:txBody>
              <a:bodyPr vert="horz" wrap="square" rtlCol="0">
                <a:spAutoFit/>
              </a:bodyPr>
              <a:lstStyle/>
              <a:p>
                <a:pPr algn="ctr"/>
                <a:r>
                  <a:rPr kumimoji="1" lang="en-US" altLang="ja-JP" dirty="0">
                    <a:latin typeface="Times New Roman" panose="02020603050405020304" pitchFamily="18" charset="0"/>
                    <a:cs typeface="Times New Roman" panose="02020603050405020304" pitchFamily="18" charset="0"/>
                  </a:rPr>
                  <a:t>Concentration</a:t>
                </a:r>
                <a:endParaRPr kumimoji="1" lang="ja-JP" altLang="en-US" dirty="0">
                  <a:latin typeface="Times New Roman" panose="02020603050405020304" pitchFamily="18" charset="0"/>
                  <a:cs typeface="Times New Roman" panose="02020603050405020304" pitchFamily="18" charset="0"/>
                </a:endParaRPr>
              </a:p>
            </p:txBody>
          </p:sp>
        </p:grpSp>
        <p:cxnSp>
          <p:nvCxnSpPr>
            <p:cNvPr id="22" name="直線コネクタ 21">
              <a:extLst>
                <a:ext uri="{FF2B5EF4-FFF2-40B4-BE49-F238E27FC236}">
                  <a16:creationId xmlns:a16="http://schemas.microsoft.com/office/drawing/2014/main" id="{507251AE-88C8-44A0-A836-E80A9EC88530}"/>
                </a:ext>
              </a:extLst>
            </p:cNvPr>
            <p:cNvCxnSpPr>
              <a:cxnSpLocks/>
            </p:cNvCxnSpPr>
            <p:nvPr/>
          </p:nvCxnSpPr>
          <p:spPr>
            <a:xfrm flipV="1">
              <a:off x="3550763" y="1969401"/>
              <a:ext cx="0" cy="3470637"/>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5" name="直線矢印コネクタ 24">
              <a:extLst>
                <a:ext uri="{FF2B5EF4-FFF2-40B4-BE49-F238E27FC236}">
                  <a16:creationId xmlns:a16="http://schemas.microsoft.com/office/drawing/2014/main" id="{6E7DAF77-6797-42CF-AE45-A761BC33FC80}"/>
                </a:ext>
              </a:extLst>
            </p:cNvPr>
            <p:cNvCxnSpPr>
              <a:cxnSpLocks/>
            </p:cNvCxnSpPr>
            <p:nvPr/>
          </p:nvCxnSpPr>
          <p:spPr>
            <a:xfrm>
              <a:off x="1028168" y="4877007"/>
              <a:ext cx="1536874" cy="0"/>
            </a:xfrm>
            <a:prstGeom prst="straightConnector1">
              <a:avLst/>
            </a:prstGeom>
            <a:ln w="57150">
              <a:solidFill>
                <a:schemeClr val="accent2"/>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8" name="直線矢印コネクタ 27">
              <a:extLst>
                <a:ext uri="{FF2B5EF4-FFF2-40B4-BE49-F238E27FC236}">
                  <a16:creationId xmlns:a16="http://schemas.microsoft.com/office/drawing/2014/main" id="{BD5E74E6-EFE3-4A01-932F-06C7E250F3A4}"/>
                </a:ext>
              </a:extLst>
            </p:cNvPr>
            <p:cNvCxnSpPr>
              <a:cxnSpLocks/>
            </p:cNvCxnSpPr>
            <p:nvPr/>
          </p:nvCxnSpPr>
          <p:spPr>
            <a:xfrm>
              <a:off x="4267200" y="4877007"/>
              <a:ext cx="1402080" cy="1"/>
            </a:xfrm>
            <a:prstGeom prst="straightConnector1">
              <a:avLst/>
            </a:prstGeom>
            <a:ln w="57150">
              <a:solidFill>
                <a:schemeClr val="accent2"/>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5" name="直線コネクタ 34">
              <a:extLst>
                <a:ext uri="{FF2B5EF4-FFF2-40B4-BE49-F238E27FC236}">
                  <a16:creationId xmlns:a16="http://schemas.microsoft.com/office/drawing/2014/main" id="{E0398769-E515-4F15-973E-13FD664901EC}"/>
                </a:ext>
              </a:extLst>
            </p:cNvPr>
            <p:cNvCxnSpPr>
              <a:cxnSpLocks/>
            </p:cNvCxnSpPr>
            <p:nvPr/>
          </p:nvCxnSpPr>
          <p:spPr>
            <a:xfrm>
              <a:off x="1767248" y="1969401"/>
              <a:ext cx="0" cy="3470637"/>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B9CD583F-1EE5-4DE6-A8C4-7F9B1BAF69C7}"/>
                </a:ext>
              </a:extLst>
            </p:cNvPr>
            <p:cNvCxnSpPr>
              <a:cxnSpLocks/>
            </p:cNvCxnSpPr>
            <p:nvPr/>
          </p:nvCxnSpPr>
          <p:spPr>
            <a:xfrm>
              <a:off x="5015004" y="1969401"/>
              <a:ext cx="0" cy="3496612"/>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2137D156-6DCC-487D-9ADF-661E4E94141F}"/>
                </a:ext>
              </a:extLst>
            </p:cNvPr>
            <p:cNvSpPr txBox="1"/>
            <p:nvPr/>
          </p:nvSpPr>
          <p:spPr>
            <a:xfrm>
              <a:off x="2397659" y="1882902"/>
              <a:ext cx="1096775" cy="400110"/>
            </a:xfrm>
            <a:prstGeom prst="rect">
              <a:avLst/>
            </a:prstGeom>
            <a:noFill/>
          </p:spPr>
          <p:txBody>
            <a:bodyPr wrap="none" rtlCol="0">
              <a:spAutoFit/>
            </a:bodyPr>
            <a:lstStyle/>
            <a:p>
              <a:r>
                <a:rPr kumimoji="1" lang="ja-JP" altLang="en-US" sz="2000" b="1" dirty="0"/>
                <a:t>クラス</a:t>
              </a:r>
              <a:r>
                <a:rPr kumimoji="1" lang="en-US" altLang="ja-JP" sz="2000" b="1" dirty="0"/>
                <a:t>0</a:t>
              </a:r>
              <a:endParaRPr kumimoji="1" lang="ja-JP" altLang="en-US" sz="2000" b="1" dirty="0"/>
            </a:p>
          </p:txBody>
        </p:sp>
        <p:sp>
          <p:nvSpPr>
            <p:cNvPr id="42" name="テキスト ボックス 41">
              <a:extLst>
                <a:ext uri="{FF2B5EF4-FFF2-40B4-BE49-F238E27FC236}">
                  <a16:creationId xmlns:a16="http://schemas.microsoft.com/office/drawing/2014/main" id="{889C1F96-C4EE-4153-9CE5-8A6F3CB87C45}"/>
                </a:ext>
              </a:extLst>
            </p:cNvPr>
            <p:cNvSpPr txBox="1"/>
            <p:nvPr/>
          </p:nvSpPr>
          <p:spPr>
            <a:xfrm>
              <a:off x="3559833" y="1882902"/>
              <a:ext cx="1096775" cy="400110"/>
            </a:xfrm>
            <a:prstGeom prst="rect">
              <a:avLst/>
            </a:prstGeom>
            <a:noFill/>
          </p:spPr>
          <p:txBody>
            <a:bodyPr wrap="none" rtlCol="0">
              <a:spAutoFit/>
            </a:bodyPr>
            <a:lstStyle/>
            <a:p>
              <a:r>
                <a:rPr kumimoji="1" lang="ja-JP" altLang="en-US" sz="2000" b="1" dirty="0"/>
                <a:t>クラス</a:t>
              </a:r>
              <a:r>
                <a:rPr lang="en-US" altLang="ja-JP" sz="2000" b="1" dirty="0"/>
                <a:t>1</a:t>
              </a:r>
              <a:endParaRPr kumimoji="1" lang="ja-JP" altLang="en-US" sz="2000" b="1" dirty="0"/>
            </a:p>
          </p:txBody>
        </p:sp>
        <p:sp>
          <p:nvSpPr>
            <p:cNvPr id="43" name="テキスト ボックス 42">
              <a:extLst>
                <a:ext uri="{FF2B5EF4-FFF2-40B4-BE49-F238E27FC236}">
                  <a16:creationId xmlns:a16="http://schemas.microsoft.com/office/drawing/2014/main" id="{7FFAA359-B346-4063-9A07-D374148F044C}"/>
                </a:ext>
              </a:extLst>
            </p:cNvPr>
            <p:cNvSpPr txBox="1"/>
            <p:nvPr/>
          </p:nvSpPr>
          <p:spPr>
            <a:xfrm>
              <a:off x="1105047" y="1610942"/>
              <a:ext cx="1324402" cy="338554"/>
            </a:xfrm>
            <a:prstGeom prst="rect">
              <a:avLst/>
            </a:prstGeom>
            <a:noFill/>
          </p:spPr>
          <p:txBody>
            <a:bodyPr wrap="none" rtlCol="0">
              <a:spAutoFit/>
            </a:bodyPr>
            <a:lstStyle/>
            <a:p>
              <a:r>
                <a:rPr kumimoji="1" lang="ja-JP" altLang="en-US" sz="1600" dirty="0"/>
                <a:t>クラス</a:t>
              </a:r>
              <a:r>
                <a:rPr kumimoji="1" lang="en-US" altLang="ja-JP" sz="1600" dirty="0"/>
                <a:t>0</a:t>
              </a:r>
              <a:r>
                <a:rPr kumimoji="1" lang="ja-JP" altLang="en-US" sz="1600" dirty="0"/>
                <a:t>平均</a:t>
              </a:r>
            </a:p>
          </p:txBody>
        </p:sp>
        <p:sp>
          <p:nvSpPr>
            <p:cNvPr id="44" name="テキスト ボックス 43">
              <a:extLst>
                <a:ext uri="{FF2B5EF4-FFF2-40B4-BE49-F238E27FC236}">
                  <a16:creationId xmlns:a16="http://schemas.microsoft.com/office/drawing/2014/main" id="{ED975A14-E66D-4EEB-A15A-FDD72C8E34B3}"/>
                </a:ext>
              </a:extLst>
            </p:cNvPr>
            <p:cNvSpPr txBox="1"/>
            <p:nvPr/>
          </p:nvSpPr>
          <p:spPr>
            <a:xfrm>
              <a:off x="4352803" y="1612877"/>
              <a:ext cx="1324402" cy="338554"/>
            </a:xfrm>
            <a:prstGeom prst="rect">
              <a:avLst/>
            </a:prstGeom>
            <a:noFill/>
          </p:spPr>
          <p:txBody>
            <a:bodyPr wrap="none" rtlCol="0">
              <a:spAutoFit/>
            </a:bodyPr>
            <a:lstStyle/>
            <a:p>
              <a:r>
                <a:rPr kumimoji="1" lang="ja-JP" altLang="en-US" sz="1600" dirty="0"/>
                <a:t>クラス</a:t>
              </a:r>
              <a:r>
                <a:rPr lang="en-US" altLang="ja-JP" sz="1600" dirty="0"/>
                <a:t>1</a:t>
              </a:r>
              <a:r>
                <a:rPr lang="ja-JP" altLang="en-US" sz="1600" dirty="0"/>
                <a:t>平均</a:t>
              </a:r>
              <a:endParaRPr kumimoji="1" lang="ja-JP" altLang="en-US" sz="2000" dirty="0"/>
            </a:p>
          </p:txBody>
        </p:sp>
        <p:sp>
          <p:nvSpPr>
            <p:cNvPr id="45" name="テキスト ボックス 44">
              <a:extLst>
                <a:ext uri="{FF2B5EF4-FFF2-40B4-BE49-F238E27FC236}">
                  <a16:creationId xmlns:a16="http://schemas.microsoft.com/office/drawing/2014/main" id="{48378CD2-3134-4C35-B9C0-2B94D47B7373}"/>
                </a:ext>
              </a:extLst>
            </p:cNvPr>
            <p:cNvSpPr txBox="1"/>
            <p:nvPr/>
          </p:nvSpPr>
          <p:spPr>
            <a:xfrm>
              <a:off x="988521" y="4406646"/>
              <a:ext cx="1529586" cy="338554"/>
            </a:xfrm>
            <a:prstGeom prst="rect">
              <a:avLst/>
            </a:prstGeom>
            <a:solidFill>
              <a:schemeClr val="bg1"/>
            </a:solidFill>
            <a:ln>
              <a:solidFill>
                <a:schemeClr val="tx1"/>
              </a:solidFill>
            </a:ln>
          </p:spPr>
          <p:txBody>
            <a:bodyPr wrap="none" rtlCol="0">
              <a:spAutoFit/>
            </a:bodyPr>
            <a:lstStyle/>
            <a:p>
              <a:r>
                <a:rPr kumimoji="1" lang="ja-JP" altLang="en-US" sz="1600" dirty="0"/>
                <a:t>クラス</a:t>
              </a:r>
              <a:r>
                <a:rPr kumimoji="1" lang="en-US" altLang="ja-JP" sz="1600" dirty="0"/>
                <a:t>0</a:t>
              </a:r>
              <a:r>
                <a:rPr lang="ja-JP" altLang="en-US" sz="1600" dirty="0"/>
                <a:t>内分散</a:t>
              </a:r>
              <a:endParaRPr kumimoji="1" lang="ja-JP" altLang="en-US" sz="1600" dirty="0"/>
            </a:p>
          </p:txBody>
        </p:sp>
        <p:sp>
          <p:nvSpPr>
            <p:cNvPr id="46" name="テキスト ボックス 45">
              <a:extLst>
                <a:ext uri="{FF2B5EF4-FFF2-40B4-BE49-F238E27FC236}">
                  <a16:creationId xmlns:a16="http://schemas.microsoft.com/office/drawing/2014/main" id="{FC889F06-EAC7-4985-9054-80E3A14437CD}"/>
                </a:ext>
              </a:extLst>
            </p:cNvPr>
            <p:cNvSpPr txBox="1"/>
            <p:nvPr/>
          </p:nvSpPr>
          <p:spPr>
            <a:xfrm>
              <a:off x="4246116" y="4406646"/>
              <a:ext cx="1548506" cy="338554"/>
            </a:xfrm>
            <a:prstGeom prst="rect">
              <a:avLst/>
            </a:prstGeom>
            <a:solidFill>
              <a:schemeClr val="bg1"/>
            </a:solidFill>
            <a:ln>
              <a:solidFill>
                <a:schemeClr val="tx1"/>
              </a:solidFill>
            </a:ln>
          </p:spPr>
          <p:txBody>
            <a:bodyPr wrap="square" rtlCol="0">
              <a:spAutoFit/>
            </a:bodyPr>
            <a:lstStyle/>
            <a:p>
              <a:r>
                <a:rPr kumimoji="1" lang="ja-JP" altLang="en-US" sz="1600" dirty="0"/>
                <a:t>クラス</a:t>
              </a:r>
              <a:r>
                <a:rPr kumimoji="1" lang="en-US" altLang="ja-JP" sz="1600" dirty="0"/>
                <a:t>1</a:t>
              </a:r>
              <a:r>
                <a:rPr lang="ja-JP" altLang="en-US" sz="1600" dirty="0"/>
                <a:t>内分散</a:t>
              </a:r>
              <a:endParaRPr kumimoji="1" lang="ja-JP" altLang="en-US" sz="1600" dirty="0"/>
            </a:p>
          </p:txBody>
        </p:sp>
        <p:sp>
          <p:nvSpPr>
            <p:cNvPr id="47" name="テキスト ボックス 46">
              <a:extLst>
                <a:ext uri="{FF2B5EF4-FFF2-40B4-BE49-F238E27FC236}">
                  <a16:creationId xmlns:a16="http://schemas.microsoft.com/office/drawing/2014/main" id="{E76E7E5E-F05C-4B14-A183-327ED239CEDF}"/>
                </a:ext>
              </a:extLst>
            </p:cNvPr>
            <p:cNvSpPr txBox="1"/>
            <p:nvPr/>
          </p:nvSpPr>
          <p:spPr>
            <a:xfrm>
              <a:off x="3200591" y="1553483"/>
              <a:ext cx="595035" cy="338554"/>
            </a:xfrm>
            <a:prstGeom prst="rect">
              <a:avLst/>
            </a:prstGeom>
            <a:noFill/>
          </p:spPr>
          <p:txBody>
            <a:bodyPr wrap="none" rtlCol="0">
              <a:spAutoFit/>
            </a:bodyPr>
            <a:lstStyle/>
            <a:p>
              <a:r>
                <a:rPr kumimoji="1" lang="ja-JP" altLang="en-US" sz="1600" dirty="0"/>
                <a:t>閾値</a:t>
              </a:r>
            </a:p>
          </p:txBody>
        </p:sp>
        <p:cxnSp>
          <p:nvCxnSpPr>
            <p:cNvPr id="49" name="直線矢印コネクタ 48">
              <a:extLst>
                <a:ext uri="{FF2B5EF4-FFF2-40B4-BE49-F238E27FC236}">
                  <a16:creationId xmlns:a16="http://schemas.microsoft.com/office/drawing/2014/main" id="{78ECB53E-FC8F-4BDE-BE08-ABCEC90F8A12}"/>
                </a:ext>
              </a:extLst>
            </p:cNvPr>
            <p:cNvCxnSpPr>
              <a:cxnSpLocks/>
            </p:cNvCxnSpPr>
            <p:nvPr/>
          </p:nvCxnSpPr>
          <p:spPr>
            <a:xfrm>
              <a:off x="1805288" y="3372580"/>
              <a:ext cx="3241985" cy="0"/>
            </a:xfrm>
            <a:prstGeom prst="straightConnector1">
              <a:avLst/>
            </a:prstGeom>
            <a:ln w="57150">
              <a:solidFill>
                <a:schemeClr val="accent2"/>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51" name="テキスト ボックス 50">
              <a:extLst>
                <a:ext uri="{FF2B5EF4-FFF2-40B4-BE49-F238E27FC236}">
                  <a16:creationId xmlns:a16="http://schemas.microsoft.com/office/drawing/2014/main" id="{3C72D73E-2B9C-4C6C-929D-806BC9C66DA8}"/>
                </a:ext>
              </a:extLst>
            </p:cNvPr>
            <p:cNvSpPr txBox="1"/>
            <p:nvPr/>
          </p:nvSpPr>
          <p:spPr>
            <a:xfrm>
              <a:off x="2776510" y="2985528"/>
              <a:ext cx="1548506" cy="338554"/>
            </a:xfrm>
            <a:prstGeom prst="rect">
              <a:avLst/>
            </a:prstGeom>
            <a:solidFill>
              <a:schemeClr val="bg1"/>
            </a:solidFill>
            <a:ln>
              <a:solidFill>
                <a:schemeClr val="tx1"/>
              </a:solidFill>
            </a:ln>
          </p:spPr>
          <p:txBody>
            <a:bodyPr wrap="square" rtlCol="0">
              <a:spAutoFit/>
            </a:bodyPr>
            <a:lstStyle/>
            <a:p>
              <a:r>
                <a:rPr kumimoji="1" lang="ja-JP" altLang="en-US" sz="1600" dirty="0"/>
                <a:t>クラス間</a:t>
              </a:r>
              <a:r>
                <a:rPr lang="ja-JP" altLang="en-US" sz="1600" dirty="0"/>
                <a:t>分散</a:t>
              </a:r>
              <a:endParaRPr kumimoji="1" lang="ja-JP" altLang="en-US" sz="1600" dirty="0"/>
            </a:p>
          </p:txBody>
        </p:sp>
      </p:grpSp>
      <p:sp>
        <p:nvSpPr>
          <p:cNvPr id="53" name="正方形/長方形 52">
            <a:extLst>
              <a:ext uri="{FF2B5EF4-FFF2-40B4-BE49-F238E27FC236}">
                <a16:creationId xmlns:a16="http://schemas.microsoft.com/office/drawing/2014/main" id="{B6359786-AC14-4B4B-AAF3-0A49478AD369}"/>
              </a:ext>
            </a:extLst>
          </p:cNvPr>
          <p:cNvSpPr/>
          <p:nvPr/>
        </p:nvSpPr>
        <p:spPr>
          <a:xfrm>
            <a:off x="1309402" y="-9306"/>
            <a:ext cx="6540223" cy="436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二値化</a:t>
            </a:r>
            <a:r>
              <a:rPr lang="en-US" altLang="ja-JP" sz="2800" b="1" dirty="0"/>
              <a:t>(</a:t>
            </a:r>
            <a:r>
              <a:rPr lang="ja-JP" altLang="en-US" sz="2800" b="1" dirty="0"/>
              <a:t>大津の閾値処理</a:t>
            </a:r>
            <a:r>
              <a:rPr lang="en-US" altLang="ja-JP" sz="2800" b="1" dirty="0"/>
              <a:t>)</a:t>
            </a:r>
            <a:endParaRPr kumimoji="1" lang="ja-JP" altLang="en-US" sz="2800" b="1" dirty="0"/>
          </a:p>
        </p:txBody>
      </p:sp>
      <p:sp>
        <p:nvSpPr>
          <p:cNvPr id="54" name="テキスト ボックス 53">
            <a:extLst>
              <a:ext uri="{FF2B5EF4-FFF2-40B4-BE49-F238E27FC236}">
                <a16:creationId xmlns:a16="http://schemas.microsoft.com/office/drawing/2014/main" id="{D07DCF25-5374-49FC-9837-0CCD12A88BA3}"/>
              </a:ext>
            </a:extLst>
          </p:cNvPr>
          <p:cNvSpPr txBox="1"/>
          <p:nvPr/>
        </p:nvSpPr>
        <p:spPr>
          <a:xfrm>
            <a:off x="5768315" y="807982"/>
            <a:ext cx="3151825" cy="2246769"/>
          </a:xfrm>
          <a:prstGeom prst="rect">
            <a:avLst/>
          </a:prstGeom>
          <a:noFill/>
        </p:spPr>
        <p:txBody>
          <a:bodyPr wrap="none" rtlCol="0">
            <a:spAutoFit/>
          </a:bodyPr>
          <a:lstStyle/>
          <a:p>
            <a:r>
              <a:rPr lang="ja-JP" altLang="en-US" sz="2000" dirty="0"/>
              <a:t>対象</a:t>
            </a:r>
            <a:r>
              <a:rPr lang="en-US" altLang="ja-JP" sz="2000" dirty="0"/>
              <a:t>: </a:t>
            </a:r>
            <a:r>
              <a:rPr lang="ja-JP" altLang="en-US" sz="2000" dirty="0"/>
              <a:t>グレースケール画像</a:t>
            </a:r>
            <a:endParaRPr lang="en-US" altLang="ja-JP" sz="2000" dirty="0"/>
          </a:p>
          <a:p>
            <a:endParaRPr lang="en-US" altLang="ja-JP" sz="2000" dirty="0"/>
          </a:p>
          <a:p>
            <a:r>
              <a:rPr lang="ja-JP" altLang="en-US" sz="2000" dirty="0"/>
              <a:t>閾値が満たす条件</a:t>
            </a:r>
            <a:r>
              <a:rPr lang="en-US" altLang="ja-JP" sz="2000" dirty="0"/>
              <a:t>: </a:t>
            </a:r>
          </a:p>
          <a:p>
            <a:pPr marL="342900" indent="-342900">
              <a:buFont typeface="Arial" panose="020B0604020202020204" pitchFamily="34" charset="0"/>
              <a:buChar char="•"/>
            </a:pPr>
            <a:r>
              <a:rPr lang="ja-JP" altLang="en-US" sz="2000" dirty="0"/>
              <a:t>クラス間分散が</a:t>
            </a:r>
            <a:endParaRPr lang="en-US" altLang="ja-JP" sz="2000" dirty="0"/>
          </a:p>
          <a:p>
            <a:r>
              <a:rPr lang="en-US" altLang="ja-JP" sz="2000" dirty="0"/>
              <a:t>	</a:t>
            </a:r>
            <a:r>
              <a:rPr lang="ja-JP" altLang="en-US" sz="2000" dirty="0"/>
              <a:t>大きいほど良い</a:t>
            </a:r>
            <a:endParaRPr lang="en-US" altLang="ja-JP" sz="2000" dirty="0"/>
          </a:p>
          <a:p>
            <a:pPr marL="342900" indent="-342900">
              <a:buFont typeface="Arial" panose="020B0604020202020204" pitchFamily="34" charset="0"/>
              <a:buChar char="•"/>
            </a:pPr>
            <a:r>
              <a:rPr lang="ja-JP" altLang="en-US" sz="2000" dirty="0"/>
              <a:t>クラス内分散が</a:t>
            </a:r>
            <a:endParaRPr lang="en-US" altLang="ja-JP" sz="2000" dirty="0"/>
          </a:p>
          <a:p>
            <a:r>
              <a:rPr lang="en-US" altLang="ja-JP" sz="2000" dirty="0"/>
              <a:t>	</a:t>
            </a:r>
            <a:r>
              <a:rPr lang="ja-JP" altLang="en-US" sz="2000" dirty="0"/>
              <a:t>小さいほど良い</a:t>
            </a:r>
            <a:endParaRPr lang="en-US" altLang="ja-JP" sz="2000" dirty="0"/>
          </a:p>
        </p:txBody>
      </p:sp>
      <p:sp>
        <p:nvSpPr>
          <p:cNvPr id="8" name="スライド番号プレースホルダー 7"/>
          <p:cNvSpPr>
            <a:spLocks noGrp="1"/>
          </p:cNvSpPr>
          <p:nvPr>
            <p:ph type="sldNum" sz="quarter" idx="12"/>
          </p:nvPr>
        </p:nvSpPr>
        <p:spPr/>
        <p:txBody>
          <a:bodyPr/>
          <a:lstStyle/>
          <a:p>
            <a:fld id="{8C9C3BA3-F2E4-4F2D-87E5-5154CA402B4F}" type="slidenum">
              <a:rPr kumimoji="1" lang="ja-JP" altLang="en-US" smtClean="0"/>
              <a:t>19</a:t>
            </a:fld>
            <a:endParaRPr kumimoji="1" lang="ja-JP" altLang="en-US" dirty="0"/>
          </a:p>
        </p:txBody>
      </p:sp>
    </p:spTree>
    <p:extLst>
      <p:ext uri="{BB962C8B-B14F-4D97-AF65-F5344CB8AC3E}">
        <p14:creationId xmlns:p14="http://schemas.microsoft.com/office/powerpoint/2010/main" val="2836387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3F6BE45C-5147-43D1-B80D-03BAADEF3E72}"/>
              </a:ext>
            </a:extLst>
          </p:cNvPr>
          <p:cNvSpPr/>
          <p:nvPr/>
        </p:nvSpPr>
        <p:spPr>
          <a:xfrm>
            <a:off x="1309402" y="-9306"/>
            <a:ext cx="6540223" cy="436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背景</a:t>
            </a:r>
            <a:endParaRPr kumimoji="1" lang="ja-JP" altLang="en-US" sz="2800" b="1" dirty="0"/>
          </a:p>
        </p:txBody>
      </p:sp>
      <p:grpSp>
        <p:nvGrpSpPr>
          <p:cNvPr id="161" name="グループ化 160">
            <a:extLst>
              <a:ext uri="{FF2B5EF4-FFF2-40B4-BE49-F238E27FC236}">
                <a16:creationId xmlns:a16="http://schemas.microsoft.com/office/drawing/2014/main" id="{F5F6E28D-4109-4F77-8244-9939877E9036}"/>
              </a:ext>
            </a:extLst>
          </p:cNvPr>
          <p:cNvGrpSpPr/>
          <p:nvPr/>
        </p:nvGrpSpPr>
        <p:grpSpPr>
          <a:xfrm>
            <a:off x="165878" y="998543"/>
            <a:ext cx="4254302" cy="5544065"/>
            <a:chOff x="145770" y="1194024"/>
            <a:chExt cx="4254302" cy="5544065"/>
          </a:xfrm>
        </p:grpSpPr>
        <p:sp>
          <p:nvSpPr>
            <p:cNvPr id="4" name="楕円 3">
              <a:extLst>
                <a:ext uri="{FF2B5EF4-FFF2-40B4-BE49-F238E27FC236}">
                  <a16:creationId xmlns:a16="http://schemas.microsoft.com/office/drawing/2014/main" id="{E43FFC20-8AA1-495A-A55A-F67C1FA3DFAC}"/>
                </a:ext>
              </a:extLst>
            </p:cNvPr>
            <p:cNvSpPr/>
            <p:nvPr/>
          </p:nvSpPr>
          <p:spPr>
            <a:xfrm>
              <a:off x="145770" y="1667994"/>
              <a:ext cx="4147931" cy="2639377"/>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7369AB32-7333-4735-8363-F4B1C95AE35E}"/>
                </a:ext>
              </a:extLst>
            </p:cNvPr>
            <p:cNvSpPr txBox="1"/>
            <p:nvPr/>
          </p:nvSpPr>
          <p:spPr>
            <a:xfrm>
              <a:off x="214311" y="1194024"/>
              <a:ext cx="4185761" cy="461665"/>
            </a:xfrm>
            <a:prstGeom prst="rect">
              <a:avLst/>
            </a:prstGeom>
            <a:noFill/>
          </p:spPr>
          <p:txBody>
            <a:bodyPr wrap="none" rtlCol="0">
              <a:spAutoFit/>
            </a:bodyPr>
            <a:lstStyle/>
            <a:p>
              <a:r>
                <a:rPr kumimoji="1" lang="ja-JP" altLang="en-US" sz="2400" dirty="0"/>
                <a:t>単一工程に特化したロボット</a:t>
              </a:r>
            </a:p>
          </p:txBody>
        </p:sp>
        <p:sp>
          <p:nvSpPr>
            <p:cNvPr id="7" name="四角形: 角を丸くする 6">
              <a:extLst>
                <a:ext uri="{FF2B5EF4-FFF2-40B4-BE49-F238E27FC236}">
                  <a16:creationId xmlns:a16="http://schemas.microsoft.com/office/drawing/2014/main" id="{77D8258F-E8B9-4E7A-B934-A6633AD83E9E}"/>
                </a:ext>
              </a:extLst>
            </p:cNvPr>
            <p:cNvSpPr/>
            <p:nvPr/>
          </p:nvSpPr>
          <p:spPr>
            <a:xfrm>
              <a:off x="329921" y="4394235"/>
              <a:ext cx="3828845" cy="2343854"/>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chemeClr val="tx1"/>
                  </a:solidFill>
                </a:rPr>
                <a:t>少品種</a:t>
              </a:r>
              <a:r>
                <a:rPr kumimoji="1" lang="ja-JP" altLang="en-US" sz="2400" dirty="0">
                  <a:solidFill>
                    <a:schemeClr val="tx1"/>
                  </a:solidFill>
                </a:rPr>
                <a:t>大量生産</a:t>
              </a:r>
              <a:endParaRPr kumimoji="1" lang="en-US" altLang="ja-JP" sz="2400" dirty="0">
                <a:solidFill>
                  <a:schemeClr val="tx1"/>
                </a:solidFill>
              </a:endParaRPr>
            </a:p>
            <a:p>
              <a:pPr algn="ctr"/>
              <a:r>
                <a:rPr lang="ja-JP" altLang="en-US" sz="2400" dirty="0">
                  <a:solidFill>
                    <a:schemeClr val="tx1"/>
                  </a:solidFill>
                </a:rPr>
                <a:t>ライン組み</a:t>
              </a:r>
              <a:endParaRPr lang="en-US" altLang="ja-JP" sz="2400" dirty="0">
                <a:solidFill>
                  <a:schemeClr val="tx1"/>
                </a:solidFill>
              </a:endParaRPr>
            </a:p>
            <a:p>
              <a:pPr algn="ctr"/>
              <a:r>
                <a:rPr lang="ja-JP" altLang="en-US" sz="2400" b="1" dirty="0">
                  <a:solidFill>
                    <a:schemeClr val="tx1"/>
                  </a:solidFill>
                </a:rPr>
                <a:t>産業用ロボット</a:t>
              </a:r>
              <a:r>
                <a:rPr lang="ja-JP" altLang="en-US" sz="2400" dirty="0">
                  <a:solidFill>
                    <a:schemeClr val="tx1"/>
                  </a:solidFill>
                </a:rPr>
                <a:t>の</a:t>
              </a:r>
              <a:endParaRPr lang="en-US" altLang="ja-JP" sz="2400" dirty="0">
                <a:solidFill>
                  <a:schemeClr val="tx1"/>
                </a:solidFill>
              </a:endParaRPr>
            </a:p>
            <a:p>
              <a:pPr algn="ctr"/>
              <a:r>
                <a:rPr lang="ja-JP" altLang="en-US" sz="2400" dirty="0">
                  <a:solidFill>
                    <a:schemeClr val="tx1"/>
                  </a:solidFill>
                </a:rPr>
                <a:t>台頭</a:t>
              </a:r>
              <a:endParaRPr lang="en-US" altLang="ja-JP" sz="2400" dirty="0">
                <a:solidFill>
                  <a:schemeClr val="tx1"/>
                </a:solidFill>
              </a:endParaRPr>
            </a:p>
          </p:txBody>
        </p:sp>
        <p:grpSp>
          <p:nvGrpSpPr>
            <p:cNvPr id="69" name="グループ化 68">
              <a:extLst>
                <a:ext uri="{FF2B5EF4-FFF2-40B4-BE49-F238E27FC236}">
                  <a16:creationId xmlns:a16="http://schemas.microsoft.com/office/drawing/2014/main" id="{6637AC27-9790-446E-AA41-C0C7F8643F89}"/>
                </a:ext>
              </a:extLst>
            </p:cNvPr>
            <p:cNvGrpSpPr/>
            <p:nvPr/>
          </p:nvGrpSpPr>
          <p:grpSpPr>
            <a:xfrm>
              <a:off x="300998" y="1754702"/>
              <a:ext cx="3573056" cy="1972596"/>
              <a:chOff x="1459836" y="2341081"/>
              <a:chExt cx="5543654" cy="3060515"/>
            </a:xfrm>
          </p:grpSpPr>
          <p:grpSp>
            <p:nvGrpSpPr>
              <p:cNvPr id="70" name="グループ化 69">
                <a:extLst>
                  <a:ext uri="{FF2B5EF4-FFF2-40B4-BE49-F238E27FC236}">
                    <a16:creationId xmlns:a16="http://schemas.microsoft.com/office/drawing/2014/main" id="{102CA883-0572-45D7-94CF-8C44C65EAC7F}"/>
                  </a:ext>
                </a:extLst>
              </p:cNvPr>
              <p:cNvGrpSpPr/>
              <p:nvPr/>
            </p:nvGrpSpPr>
            <p:grpSpPr>
              <a:xfrm>
                <a:off x="1459836" y="2341081"/>
                <a:ext cx="2887542" cy="2883764"/>
                <a:chOff x="486127" y="2280872"/>
                <a:chExt cx="2887542" cy="2883764"/>
              </a:xfrm>
            </p:grpSpPr>
            <p:sp>
              <p:nvSpPr>
                <p:cNvPr id="98" name="二等辺三角形 97">
                  <a:extLst>
                    <a:ext uri="{FF2B5EF4-FFF2-40B4-BE49-F238E27FC236}">
                      <a16:creationId xmlns:a16="http://schemas.microsoft.com/office/drawing/2014/main" id="{C63B0F9A-496E-40D0-9659-98A7C4B11669}"/>
                    </a:ext>
                  </a:extLst>
                </p:cNvPr>
                <p:cNvSpPr/>
                <p:nvPr/>
              </p:nvSpPr>
              <p:spPr>
                <a:xfrm rot="850381" flipV="1">
                  <a:off x="1004244" y="3682321"/>
                  <a:ext cx="294026" cy="277975"/>
                </a:xfrm>
                <a:prstGeom prst="triangl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9" name="フローチャート: 磁気ディスク 98">
                  <a:extLst>
                    <a:ext uri="{FF2B5EF4-FFF2-40B4-BE49-F238E27FC236}">
                      <a16:creationId xmlns:a16="http://schemas.microsoft.com/office/drawing/2014/main" id="{C8E9EE82-7BDD-4D57-A801-21460B74670A}"/>
                    </a:ext>
                  </a:extLst>
                </p:cNvPr>
                <p:cNvSpPr/>
                <p:nvPr/>
              </p:nvSpPr>
              <p:spPr>
                <a:xfrm>
                  <a:off x="486127" y="3753099"/>
                  <a:ext cx="964679" cy="400602"/>
                </a:xfrm>
                <a:prstGeom prst="flowChartMagneticDisk">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二等辺三角形 99">
                  <a:extLst>
                    <a:ext uri="{FF2B5EF4-FFF2-40B4-BE49-F238E27FC236}">
                      <a16:creationId xmlns:a16="http://schemas.microsoft.com/office/drawing/2014/main" id="{818AF505-9947-4D98-9922-D636FC4F33A5}"/>
                    </a:ext>
                  </a:extLst>
                </p:cNvPr>
                <p:cNvSpPr/>
                <p:nvPr/>
              </p:nvSpPr>
              <p:spPr>
                <a:xfrm rot="850381" flipV="1">
                  <a:off x="582307" y="3913963"/>
                  <a:ext cx="294026" cy="277975"/>
                </a:xfrm>
                <a:prstGeom prst="triangl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1" name="直方体 100">
                  <a:extLst>
                    <a:ext uri="{FF2B5EF4-FFF2-40B4-BE49-F238E27FC236}">
                      <a16:creationId xmlns:a16="http://schemas.microsoft.com/office/drawing/2014/main" id="{5C7F25CF-3F9C-49FF-908A-39D2F610200B}"/>
                    </a:ext>
                  </a:extLst>
                </p:cNvPr>
                <p:cNvSpPr/>
                <p:nvPr/>
              </p:nvSpPr>
              <p:spPr>
                <a:xfrm rot="827955">
                  <a:off x="632620" y="3496298"/>
                  <a:ext cx="704350" cy="520834"/>
                </a:xfrm>
                <a:prstGeom prst="cube">
                  <a:avLst>
                    <a:gd name="adj" fmla="val 75622"/>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フローチャート: 磁気ディスク 101">
                  <a:extLst>
                    <a:ext uri="{FF2B5EF4-FFF2-40B4-BE49-F238E27FC236}">
                      <a16:creationId xmlns:a16="http://schemas.microsoft.com/office/drawing/2014/main" id="{F06026D8-D744-4A35-8CCE-24404235C876}"/>
                    </a:ext>
                  </a:extLst>
                </p:cNvPr>
                <p:cNvSpPr/>
                <p:nvPr/>
              </p:nvSpPr>
              <p:spPr>
                <a:xfrm>
                  <a:off x="1602774" y="4692482"/>
                  <a:ext cx="1339749" cy="472154"/>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3" name="四角形: 角を丸くする 102">
                  <a:extLst>
                    <a:ext uri="{FF2B5EF4-FFF2-40B4-BE49-F238E27FC236}">
                      <a16:creationId xmlns:a16="http://schemas.microsoft.com/office/drawing/2014/main" id="{477725FA-ABCD-4B0D-95AD-0E80E2ADE7F6}"/>
                    </a:ext>
                  </a:extLst>
                </p:cNvPr>
                <p:cNvSpPr/>
                <p:nvPr/>
              </p:nvSpPr>
              <p:spPr>
                <a:xfrm rot="610578">
                  <a:off x="1723949" y="2817305"/>
                  <a:ext cx="1649720" cy="444578"/>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楕円 103">
                  <a:extLst>
                    <a:ext uri="{FF2B5EF4-FFF2-40B4-BE49-F238E27FC236}">
                      <a16:creationId xmlns:a16="http://schemas.microsoft.com/office/drawing/2014/main" id="{9EFCFF12-2719-4D5F-AEF5-4ADB0EE884D8}"/>
                    </a:ext>
                  </a:extLst>
                </p:cNvPr>
                <p:cNvSpPr/>
                <p:nvPr/>
              </p:nvSpPr>
              <p:spPr>
                <a:xfrm>
                  <a:off x="890291" y="3289370"/>
                  <a:ext cx="466709" cy="457988"/>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円柱 104">
                  <a:extLst>
                    <a:ext uri="{FF2B5EF4-FFF2-40B4-BE49-F238E27FC236}">
                      <a16:creationId xmlns:a16="http://schemas.microsoft.com/office/drawing/2014/main" id="{A15609A2-ECD2-4919-A8DA-27CE97B77FEB}"/>
                    </a:ext>
                  </a:extLst>
                </p:cNvPr>
                <p:cNvSpPr/>
                <p:nvPr/>
              </p:nvSpPr>
              <p:spPr>
                <a:xfrm rot="3092483">
                  <a:off x="1211447" y="2706833"/>
                  <a:ext cx="421530" cy="1184428"/>
                </a:xfrm>
                <a:prstGeom prst="can">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円柱 105">
                  <a:extLst>
                    <a:ext uri="{FF2B5EF4-FFF2-40B4-BE49-F238E27FC236}">
                      <a16:creationId xmlns:a16="http://schemas.microsoft.com/office/drawing/2014/main" id="{77309B5D-CE43-4486-B4B0-EE4C37F33486}"/>
                    </a:ext>
                  </a:extLst>
                </p:cNvPr>
                <p:cNvSpPr/>
                <p:nvPr/>
              </p:nvSpPr>
              <p:spPr>
                <a:xfrm rot="1483757">
                  <a:off x="2370246" y="2880529"/>
                  <a:ext cx="601481" cy="2014596"/>
                </a:xfrm>
                <a:prstGeom prst="can">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7" name="四角形: 角を丸くする 106">
                  <a:extLst>
                    <a:ext uri="{FF2B5EF4-FFF2-40B4-BE49-F238E27FC236}">
                      <a16:creationId xmlns:a16="http://schemas.microsoft.com/office/drawing/2014/main" id="{47A8DFAE-5D84-42B7-B87A-AD587F43F898}"/>
                    </a:ext>
                  </a:extLst>
                </p:cNvPr>
                <p:cNvSpPr/>
                <p:nvPr/>
              </p:nvSpPr>
              <p:spPr>
                <a:xfrm rot="610578">
                  <a:off x="1629071" y="2850473"/>
                  <a:ext cx="1649720" cy="444578"/>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8" name="楕円 107">
                  <a:extLst>
                    <a:ext uri="{FF2B5EF4-FFF2-40B4-BE49-F238E27FC236}">
                      <a16:creationId xmlns:a16="http://schemas.microsoft.com/office/drawing/2014/main" id="{A5BB3264-6AE3-4DED-9726-9F9AE9017151}"/>
                    </a:ext>
                  </a:extLst>
                </p:cNvPr>
                <p:cNvSpPr/>
                <p:nvPr/>
              </p:nvSpPr>
              <p:spPr>
                <a:xfrm>
                  <a:off x="1959217" y="4401363"/>
                  <a:ext cx="633261" cy="621428"/>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9" name="平行四辺形 108">
                  <a:extLst>
                    <a:ext uri="{FF2B5EF4-FFF2-40B4-BE49-F238E27FC236}">
                      <a16:creationId xmlns:a16="http://schemas.microsoft.com/office/drawing/2014/main" id="{00B1538F-1467-4569-BA3B-9EC6240E8BE0}"/>
                    </a:ext>
                  </a:extLst>
                </p:cNvPr>
                <p:cNvSpPr/>
                <p:nvPr/>
              </p:nvSpPr>
              <p:spPr>
                <a:xfrm rot="19465656" flipV="1">
                  <a:off x="1973487" y="2280872"/>
                  <a:ext cx="1150643" cy="1109652"/>
                </a:xfrm>
                <a:prstGeom prst="parallelogram">
                  <a:avLst>
                    <a:gd name="adj" fmla="val 97126"/>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0" name="楕円 109">
                  <a:extLst>
                    <a:ext uri="{FF2B5EF4-FFF2-40B4-BE49-F238E27FC236}">
                      <a16:creationId xmlns:a16="http://schemas.microsoft.com/office/drawing/2014/main" id="{C39EF364-E65D-4437-A7CD-B3325028F044}"/>
                    </a:ext>
                  </a:extLst>
                </p:cNvPr>
                <p:cNvSpPr/>
                <p:nvPr/>
              </p:nvSpPr>
              <p:spPr>
                <a:xfrm>
                  <a:off x="808847" y="3336359"/>
                  <a:ext cx="466709" cy="457988"/>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楕円 110">
                  <a:extLst>
                    <a:ext uri="{FF2B5EF4-FFF2-40B4-BE49-F238E27FC236}">
                      <a16:creationId xmlns:a16="http://schemas.microsoft.com/office/drawing/2014/main" id="{4256F16F-BAA6-44DF-9B32-3333AC0A4F98}"/>
                    </a:ext>
                  </a:extLst>
                </p:cNvPr>
                <p:cNvSpPr/>
                <p:nvPr/>
              </p:nvSpPr>
              <p:spPr>
                <a:xfrm>
                  <a:off x="1769222" y="2912456"/>
                  <a:ext cx="129558" cy="127137"/>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楕円 111">
                  <a:extLst>
                    <a:ext uri="{FF2B5EF4-FFF2-40B4-BE49-F238E27FC236}">
                      <a16:creationId xmlns:a16="http://schemas.microsoft.com/office/drawing/2014/main" id="{BCB537BE-FA41-4F18-88B1-6D21E82B0F27}"/>
                    </a:ext>
                  </a:extLst>
                </p:cNvPr>
                <p:cNvSpPr/>
                <p:nvPr/>
              </p:nvSpPr>
              <p:spPr>
                <a:xfrm>
                  <a:off x="2877741" y="3162231"/>
                  <a:ext cx="129558" cy="127137"/>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71" name="グループ化 70">
                <a:extLst>
                  <a:ext uri="{FF2B5EF4-FFF2-40B4-BE49-F238E27FC236}">
                    <a16:creationId xmlns:a16="http://schemas.microsoft.com/office/drawing/2014/main" id="{C1250238-267A-4E8A-8B14-F726C09755D5}"/>
                  </a:ext>
                </a:extLst>
              </p:cNvPr>
              <p:cNvGrpSpPr/>
              <p:nvPr/>
            </p:nvGrpSpPr>
            <p:grpSpPr>
              <a:xfrm>
                <a:off x="4436083" y="2590432"/>
                <a:ext cx="2163337" cy="2636934"/>
                <a:chOff x="5609615" y="2506892"/>
                <a:chExt cx="2163337" cy="2636934"/>
              </a:xfrm>
            </p:grpSpPr>
            <p:sp>
              <p:nvSpPr>
                <p:cNvPr id="83" name="二等辺三角形 82">
                  <a:extLst>
                    <a:ext uri="{FF2B5EF4-FFF2-40B4-BE49-F238E27FC236}">
                      <a16:creationId xmlns:a16="http://schemas.microsoft.com/office/drawing/2014/main" id="{A614FD7B-94D3-4414-9C0B-4ECAE1B46A57}"/>
                    </a:ext>
                  </a:extLst>
                </p:cNvPr>
                <p:cNvSpPr/>
                <p:nvPr/>
              </p:nvSpPr>
              <p:spPr>
                <a:xfrm flipV="1">
                  <a:off x="5697393" y="4102550"/>
                  <a:ext cx="288919" cy="273147"/>
                </a:xfrm>
                <a:prstGeom prst="triangl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フローチャート: 磁気ディスク 83">
                  <a:extLst>
                    <a:ext uri="{FF2B5EF4-FFF2-40B4-BE49-F238E27FC236}">
                      <a16:creationId xmlns:a16="http://schemas.microsoft.com/office/drawing/2014/main" id="{8AC6DCC0-7501-4CA5-AFA0-0C04B4F4E386}"/>
                    </a:ext>
                  </a:extLst>
                </p:cNvPr>
                <p:cNvSpPr/>
                <p:nvPr/>
              </p:nvSpPr>
              <p:spPr>
                <a:xfrm>
                  <a:off x="5609615" y="4190126"/>
                  <a:ext cx="964679" cy="400602"/>
                </a:xfrm>
                <a:prstGeom prst="flowChartMagneticDisk">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二等辺三角形 84">
                  <a:extLst>
                    <a:ext uri="{FF2B5EF4-FFF2-40B4-BE49-F238E27FC236}">
                      <a16:creationId xmlns:a16="http://schemas.microsoft.com/office/drawing/2014/main" id="{B4D8751A-D0EF-4506-BF91-FC255EC7FCB7}"/>
                    </a:ext>
                  </a:extLst>
                </p:cNvPr>
                <p:cNvSpPr/>
                <p:nvPr/>
              </p:nvSpPr>
              <p:spPr>
                <a:xfrm flipV="1">
                  <a:off x="6009109" y="4331257"/>
                  <a:ext cx="288919" cy="273147"/>
                </a:xfrm>
                <a:prstGeom prst="triangl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直方体 85">
                  <a:extLst>
                    <a:ext uri="{FF2B5EF4-FFF2-40B4-BE49-F238E27FC236}">
                      <a16:creationId xmlns:a16="http://schemas.microsoft.com/office/drawing/2014/main" id="{5334A56F-DAF1-449E-A1A7-2A9A624A4294}"/>
                    </a:ext>
                  </a:extLst>
                </p:cNvPr>
                <p:cNvSpPr/>
                <p:nvPr/>
              </p:nvSpPr>
              <p:spPr>
                <a:xfrm rot="16200000">
                  <a:off x="5720983" y="3727541"/>
                  <a:ext cx="604714" cy="809974"/>
                </a:xfrm>
                <a:prstGeom prst="cube">
                  <a:avLst>
                    <a:gd name="adj" fmla="val 71320"/>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フローチャート: 磁気ディスク 86">
                  <a:extLst>
                    <a:ext uri="{FF2B5EF4-FFF2-40B4-BE49-F238E27FC236}">
                      <a16:creationId xmlns:a16="http://schemas.microsoft.com/office/drawing/2014/main" id="{34C23B9F-EE89-48F6-9C42-8E28FFEC3898}"/>
                    </a:ext>
                  </a:extLst>
                </p:cNvPr>
                <p:cNvSpPr/>
                <p:nvPr/>
              </p:nvSpPr>
              <p:spPr>
                <a:xfrm>
                  <a:off x="6297651" y="4679872"/>
                  <a:ext cx="1316481" cy="463954"/>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四角形: 角を丸くする 87">
                  <a:extLst>
                    <a:ext uri="{FF2B5EF4-FFF2-40B4-BE49-F238E27FC236}">
                      <a16:creationId xmlns:a16="http://schemas.microsoft.com/office/drawing/2014/main" id="{706BE453-F2BE-4827-9416-BC2F9FAD017F}"/>
                    </a:ext>
                  </a:extLst>
                </p:cNvPr>
                <p:cNvSpPr/>
                <p:nvPr/>
              </p:nvSpPr>
              <p:spPr>
                <a:xfrm>
                  <a:off x="6076986" y="2758780"/>
                  <a:ext cx="1621069" cy="43685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9" name="楕円 88">
                  <a:extLst>
                    <a:ext uri="{FF2B5EF4-FFF2-40B4-BE49-F238E27FC236}">
                      <a16:creationId xmlns:a16="http://schemas.microsoft.com/office/drawing/2014/main" id="{A9E24542-4C43-48C6-9393-9EB74E2A9695}"/>
                    </a:ext>
                  </a:extLst>
                </p:cNvPr>
                <p:cNvSpPr/>
                <p:nvPr/>
              </p:nvSpPr>
              <p:spPr>
                <a:xfrm>
                  <a:off x="5795764" y="3652434"/>
                  <a:ext cx="458603" cy="450034"/>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円柱 89">
                  <a:extLst>
                    <a:ext uri="{FF2B5EF4-FFF2-40B4-BE49-F238E27FC236}">
                      <a16:creationId xmlns:a16="http://schemas.microsoft.com/office/drawing/2014/main" id="{761453CF-A747-4F7B-8720-6DBAEC91962C}"/>
                    </a:ext>
                  </a:extLst>
                </p:cNvPr>
                <p:cNvSpPr/>
                <p:nvPr/>
              </p:nvSpPr>
              <p:spPr>
                <a:xfrm rot="1249445">
                  <a:off x="6087769" y="3060127"/>
                  <a:ext cx="414209" cy="1012958"/>
                </a:xfrm>
                <a:prstGeom prst="can">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1" name="円柱 90">
                  <a:extLst>
                    <a:ext uri="{FF2B5EF4-FFF2-40B4-BE49-F238E27FC236}">
                      <a16:creationId xmlns:a16="http://schemas.microsoft.com/office/drawing/2014/main" id="{1C2433A1-5D39-405A-A05A-00233732D520}"/>
                    </a:ext>
                  </a:extLst>
                </p:cNvPr>
                <p:cNvSpPr/>
                <p:nvPr/>
              </p:nvSpPr>
              <p:spPr>
                <a:xfrm rot="1041692">
                  <a:off x="6930098" y="2886719"/>
                  <a:ext cx="591034" cy="1979606"/>
                </a:xfrm>
                <a:prstGeom prst="can">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四角形: 角を丸くする 91">
                  <a:extLst>
                    <a:ext uri="{FF2B5EF4-FFF2-40B4-BE49-F238E27FC236}">
                      <a16:creationId xmlns:a16="http://schemas.microsoft.com/office/drawing/2014/main" id="{5C704EB6-CA8C-48AC-BB89-6FA7C300C7A4}"/>
                    </a:ext>
                  </a:extLst>
                </p:cNvPr>
                <p:cNvSpPr/>
                <p:nvPr/>
              </p:nvSpPr>
              <p:spPr>
                <a:xfrm>
                  <a:off x="6189279" y="3010785"/>
                  <a:ext cx="1583673" cy="436857"/>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楕円 92">
                  <a:extLst>
                    <a:ext uri="{FF2B5EF4-FFF2-40B4-BE49-F238E27FC236}">
                      <a16:creationId xmlns:a16="http://schemas.microsoft.com/office/drawing/2014/main" id="{354E98A9-7A2F-496D-BE02-CD92F0930437}"/>
                    </a:ext>
                  </a:extLst>
                </p:cNvPr>
                <p:cNvSpPr/>
                <p:nvPr/>
              </p:nvSpPr>
              <p:spPr>
                <a:xfrm>
                  <a:off x="6647903" y="4393810"/>
                  <a:ext cx="622263" cy="61063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平行四辺形 93">
                  <a:extLst>
                    <a:ext uri="{FF2B5EF4-FFF2-40B4-BE49-F238E27FC236}">
                      <a16:creationId xmlns:a16="http://schemas.microsoft.com/office/drawing/2014/main" id="{30C79830-BAE0-4FA0-A151-7A98C9AB70A0}"/>
                    </a:ext>
                  </a:extLst>
                </p:cNvPr>
                <p:cNvSpPr/>
                <p:nvPr/>
              </p:nvSpPr>
              <p:spPr>
                <a:xfrm rot="15095835">
                  <a:off x="6551875" y="2167596"/>
                  <a:ext cx="761018" cy="1439610"/>
                </a:xfrm>
                <a:prstGeom prst="parallelogram">
                  <a:avLst>
                    <a:gd name="adj" fmla="val 63324"/>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楕円 94">
                  <a:extLst>
                    <a:ext uri="{FF2B5EF4-FFF2-40B4-BE49-F238E27FC236}">
                      <a16:creationId xmlns:a16="http://schemas.microsoft.com/office/drawing/2014/main" id="{6C967408-5708-4CA5-A775-BB1F7BAF8A01}"/>
                    </a:ext>
                  </a:extLst>
                </p:cNvPr>
                <p:cNvSpPr/>
                <p:nvPr/>
              </p:nvSpPr>
              <p:spPr>
                <a:xfrm>
                  <a:off x="5924268" y="3740092"/>
                  <a:ext cx="458603" cy="450034"/>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楕円 95">
                  <a:extLst>
                    <a:ext uri="{FF2B5EF4-FFF2-40B4-BE49-F238E27FC236}">
                      <a16:creationId xmlns:a16="http://schemas.microsoft.com/office/drawing/2014/main" id="{19802355-2908-4F72-98E2-673A2F659C08}"/>
                    </a:ext>
                  </a:extLst>
                </p:cNvPr>
                <p:cNvSpPr/>
                <p:nvPr/>
              </p:nvSpPr>
              <p:spPr>
                <a:xfrm>
                  <a:off x="6387323" y="3198669"/>
                  <a:ext cx="127308" cy="124929"/>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7" name="楕円 96">
                  <a:extLst>
                    <a:ext uri="{FF2B5EF4-FFF2-40B4-BE49-F238E27FC236}">
                      <a16:creationId xmlns:a16="http://schemas.microsoft.com/office/drawing/2014/main" id="{7A43B4E5-9F63-480D-A5AD-4E32051B8DBA}"/>
                    </a:ext>
                  </a:extLst>
                </p:cNvPr>
                <p:cNvSpPr/>
                <p:nvPr/>
              </p:nvSpPr>
              <p:spPr>
                <a:xfrm>
                  <a:off x="7368889" y="3179629"/>
                  <a:ext cx="127308" cy="124929"/>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72" name="グループ化 71">
                <a:extLst>
                  <a:ext uri="{FF2B5EF4-FFF2-40B4-BE49-F238E27FC236}">
                    <a16:creationId xmlns:a16="http://schemas.microsoft.com/office/drawing/2014/main" id="{F627F392-8BEE-424F-AC89-3E5193C4AD64}"/>
                  </a:ext>
                </a:extLst>
              </p:cNvPr>
              <p:cNvGrpSpPr/>
              <p:nvPr/>
            </p:nvGrpSpPr>
            <p:grpSpPr>
              <a:xfrm>
                <a:off x="1597273" y="4678285"/>
                <a:ext cx="5406217" cy="723311"/>
                <a:chOff x="1597273" y="4678285"/>
                <a:chExt cx="5406217" cy="723311"/>
              </a:xfrm>
            </p:grpSpPr>
            <p:grpSp>
              <p:nvGrpSpPr>
                <p:cNvPr id="73" name="グループ化 72">
                  <a:extLst>
                    <a:ext uri="{FF2B5EF4-FFF2-40B4-BE49-F238E27FC236}">
                      <a16:creationId xmlns:a16="http://schemas.microsoft.com/office/drawing/2014/main" id="{4822F705-7D28-4678-A7DD-014D104BF2AC}"/>
                    </a:ext>
                  </a:extLst>
                </p:cNvPr>
                <p:cNvGrpSpPr/>
                <p:nvPr/>
              </p:nvGrpSpPr>
              <p:grpSpPr>
                <a:xfrm>
                  <a:off x="1597273" y="4760839"/>
                  <a:ext cx="5406217" cy="640757"/>
                  <a:chOff x="2753382" y="4964770"/>
                  <a:chExt cx="5406217" cy="640757"/>
                </a:xfrm>
              </p:grpSpPr>
              <p:sp>
                <p:nvSpPr>
                  <p:cNvPr id="77" name="直方体 76">
                    <a:extLst>
                      <a:ext uri="{FF2B5EF4-FFF2-40B4-BE49-F238E27FC236}">
                        <a16:creationId xmlns:a16="http://schemas.microsoft.com/office/drawing/2014/main" id="{A37E9DDD-25FA-4E31-9F93-B3F997348518}"/>
                      </a:ext>
                    </a:extLst>
                  </p:cNvPr>
                  <p:cNvSpPr/>
                  <p:nvPr/>
                </p:nvSpPr>
                <p:spPr>
                  <a:xfrm rot="16200000">
                    <a:off x="7271665" y="4717593"/>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直方体 77">
                    <a:extLst>
                      <a:ext uri="{FF2B5EF4-FFF2-40B4-BE49-F238E27FC236}">
                        <a16:creationId xmlns:a16="http://schemas.microsoft.com/office/drawing/2014/main" id="{865A7208-2356-45D8-9468-CC24CFFA8151}"/>
                      </a:ext>
                    </a:extLst>
                  </p:cNvPr>
                  <p:cNvSpPr/>
                  <p:nvPr/>
                </p:nvSpPr>
                <p:spPr>
                  <a:xfrm rot="16200000">
                    <a:off x="6429692" y="4717593"/>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直方体 78">
                    <a:extLst>
                      <a:ext uri="{FF2B5EF4-FFF2-40B4-BE49-F238E27FC236}">
                        <a16:creationId xmlns:a16="http://schemas.microsoft.com/office/drawing/2014/main" id="{3E21B4F0-6792-4286-9AEF-24129810C44A}"/>
                      </a:ext>
                    </a:extLst>
                  </p:cNvPr>
                  <p:cNvSpPr/>
                  <p:nvPr/>
                </p:nvSpPr>
                <p:spPr>
                  <a:xfrm rot="16200000">
                    <a:off x="5579327" y="4710440"/>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直方体 79">
                    <a:extLst>
                      <a:ext uri="{FF2B5EF4-FFF2-40B4-BE49-F238E27FC236}">
                        <a16:creationId xmlns:a16="http://schemas.microsoft.com/office/drawing/2014/main" id="{39699063-EC46-442B-B020-26A37FDF1380}"/>
                      </a:ext>
                    </a:extLst>
                  </p:cNvPr>
                  <p:cNvSpPr/>
                  <p:nvPr/>
                </p:nvSpPr>
                <p:spPr>
                  <a:xfrm rot="16200000">
                    <a:off x="4743144" y="4704866"/>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直方体 80">
                    <a:extLst>
                      <a:ext uri="{FF2B5EF4-FFF2-40B4-BE49-F238E27FC236}">
                        <a16:creationId xmlns:a16="http://schemas.microsoft.com/office/drawing/2014/main" id="{3045FFB6-0BAD-4300-80BB-056F266CC594}"/>
                      </a:ext>
                    </a:extLst>
                  </p:cNvPr>
                  <p:cNvSpPr/>
                  <p:nvPr/>
                </p:nvSpPr>
                <p:spPr>
                  <a:xfrm rot="16200000">
                    <a:off x="3886260" y="4695150"/>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直方体 81">
                    <a:extLst>
                      <a:ext uri="{FF2B5EF4-FFF2-40B4-BE49-F238E27FC236}">
                        <a16:creationId xmlns:a16="http://schemas.microsoft.com/office/drawing/2014/main" id="{75C7EE57-E4C1-477E-B125-DF6AC4EF78C3}"/>
                      </a:ext>
                    </a:extLst>
                  </p:cNvPr>
                  <p:cNvSpPr/>
                  <p:nvPr/>
                </p:nvSpPr>
                <p:spPr>
                  <a:xfrm rot="16200000">
                    <a:off x="3023002" y="4704747"/>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4" name="フローチャート: 磁気ディスク 73">
                  <a:extLst>
                    <a:ext uri="{FF2B5EF4-FFF2-40B4-BE49-F238E27FC236}">
                      <a16:creationId xmlns:a16="http://schemas.microsoft.com/office/drawing/2014/main" id="{F38A20CB-04FC-4FDE-9229-F28F1E8128A1}"/>
                    </a:ext>
                  </a:extLst>
                </p:cNvPr>
                <p:cNvSpPr/>
                <p:nvPr/>
              </p:nvSpPr>
              <p:spPr>
                <a:xfrm>
                  <a:off x="2057555" y="4706371"/>
                  <a:ext cx="964679" cy="400602"/>
                </a:xfrm>
                <a:prstGeom prst="flowChartMagneticDisk">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5" name="フローチャート: 磁気ディスク 74">
                  <a:extLst>
                    <a:ext uri="{FF2B5EF4-FFF2-40B4-BE49-F238E27FC236}">
                      <a16:creationId xmlns:a16="http://schemas.microsoft.com/office/drawing/2014/main" id="{E12F59C1-060C-44FC-A134-56A5EE1D5BEC}"/>
                    </a:ext>
                  </a:extLst>
                </p:cNvPr>
                <p:cNvSpPr/>
                <p:nvPr/>
              </p:nvSpPr>
              <p:spPr>
                <a:xfrm>
                  <a:off x="3289991" y="4691131"/>
                  <a:ext cx="964679" cy="400602"/>
                </a:xfrm>
                <a:prstGeom prst="flowChartMagneticDisk">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6" name="フローチャート: 磁気ディスク 75">
                  <a:extLst>
                    <a:ext uri="{FF2B5EF4-FFF2-40B4-BE49-F238E27FC236}">
                      <a16:creationId xmlns:a16="http://schemas.microsoft.com/office/drawing/2014/main" id="{2A4448EA-A8D4-45E9-AF38-621328B4F5EC}"/>
                    </a:ext>
                  </a:extLst>
                </p:cNvPr>
                <p:cNvSpPr/>
                <p:nvPr/>
              </p:nvSpPr>
              <p:spPr>
                <a:xfrm>
                  <a:off x="5709297" y="4678285"/>
                  <a:ext cx="964679" cy="400602"/>
                </a:xfrm>
                <a:prstGeom prst="flowChartMagneticDisk">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grpSp>
        <p:nvGrpSpPr>
          <p:cNvPr id="2" name="グループ化 1">
            <a:extLst>
              <a:ext uri="{FF2B5EF4-FFF2-40B4-BE49-F238E27FC236}">
                <a16:creationId xmlns:a16="http://schemas.microsoft.com/office/drawing/2014/main" id="{C922C88A-E334-43FF-804E-61E2A54CB536}"/>
              </a:ext>
            </a:extLst>
          </p:cNvPr>
          <p:cNvGrpSpPr/>
          <p:nvPr/>
        </p:nvGrpSpPr>
        <p:grpSpPr>
          <a:xfrm>
            <a:off x="4534847" y="998543"/>
            <a:ext cx="4493538" cy="5538176"/>
            <a:chOff x="4703361" y="1199913"/>
            <a:chExt cx="4493538" cy="5538176"/>
          </a:xfrm>
        </p:grpSpPr>
        <p:sp>
          <p:nvSpPr>
            <p:cNvPr id="113" name="楕円 112">
              <a:extLst>
                <a:ext uri="{FF2B5EF4-FFF2-40B4-BE49-F238E27FC236}">
                  <a16:creationId xmlns:a16="http://schemas.microsoft.com/office/drawing/2014/main" id="{0D75008A-2A31-476E-B848-6ADB23B72487}"/>
                </a:ext>
              </a:extLst>
            </p:cNvPr>
            <p:cNvSpPr/>
            <p:nvPr/>
          </p:nvSpPr>
          <p:spPr>
            <a:xfrm>
              <a:off x="4876165" y="1667994"/>
              <a:ext cx="4147931" cy="2639377"/>
            </a:xfrm>
            <a:prstGeom prst="ellips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4" name="テキスト ボックス 113">
              <a:extLst>
                <a:ext uri="{FF2B5EF4-FFF2-40B4-BE49-F238E27FC236}">
                  <a16:creationId xmlns:a16="http://schemas.microsoft.com/office/drawing/2014/main" id="{3F9FD2E2-F91A-4A47-AE4E-AF91C4D82B44}"/>
                </a:ext>
              </a:extLst>
            </p:cNvPr>
            <p:cNvSpPr txBox="1"/>
            <p:nvPr/>
          </p:nvSpPr>
          <p:spPr>
            <a:xfrm>
              <a:off x="4703361" y="1199913"/>
              <a:ext cx="4493538" cy="461665"/>
            </a:xfrm>
            <a:prstGeom prst="rect">
              <a:avLst/>
            </a:prstGeom>
            <a:noFill/>
          </p:spPr>
          <p:txBody>
            <a:bodyPr wrap="none" rtlCol="0">
              <a:spAutoFit/>
            </a:bodyPr>
            <a:lstStyle/>
            <a:p>
              <a:r>
                <a:rPr kumimoji="1" lang="ja-JP" altLang="en-US" sz="2400" dirty="0"/>
                <a:t>複数の工程をこなせるロボット</a:t>
              </a:r>
            </a:p>
          </p:txBody>
        </p:sp>
        <p:sp>
          <p:nvSpPr>
            <p:cNvPr id="115" name="四角形: 角を丸くする 114">
              <a:extLst>
                <a:ext uri="{FF2B5EF4-FFF2-40B4-BE49-F238E27FC236}">
                  <a16:creationId xmlns:a16="http://schemas.microsoft.com/office/drawing/2014/main" id="{A1F9C3FB-39F1-4773-A7F7-18B53F590257}"/>
                </a:ext>
              </a:extLst>
            </p:cNvPr>
            <p:cNvSpPr/>
            <p:nvPr/>
          </p:nvSpPr>
          <p:spPr>
            <a:xfrm>
              <a:off x="5082473" y="4394235"/>
              <a:ext cx="3828844" cy="2343854"/>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rPr>
                <a:t>変種変量生産</a:t>
              </a:r>
              <a:endParaRPr kumimoji="1" lang="en-US" altLang="ja-JP" sz="2400" dirty="0">
                <a:solidFill>
                  <a:schemeClr val="tx1"/>
                </a:solidFill>
              </a:endParaRPr>
            </a:p>
            <a:p>
              <a:pPr algn="ctr"/>
              <a:r>
                <a:rPr lang="ja-JP" altLang="en-US" sz="2400" dirty="0">
                  <a:solidFill>
                    <a:schemeClr val="tx1"/>
                  </a:solidFill>
                </a:rPr>
                <a:t>セル生産方式</a:t>
              </a:r>
              <a:endParaRPr lang="en-US" altLang="ja-JP" sz="2400" dirty="0">
                <a:solidFill>
                  <a:schemeClr val="tx1"/>
                </a:solidFill>
              </a:endParaRPr>
            </a:p>
            <a:p>
              <a:pPr algn="ctr"/>
              <a:r>
                <a:rPr lang="ja-JP" altLang="en-US" sz="2400" b="1" dirty="0">
                  <a:solidFill>
                    <a:schemeClr val="tx1"/>
                  </a:solidFill>
                </a:rPr>
                <a:t>汎用型ロボット</a:t>
              </a:r>
              <a:r>
                <a:rPr lang="ja-JP" altLang="en-US" sz="2400" dirty="0">
                  <a:solidFill>
                    <a:schemeClr val="tx1"/>
                  </a:solidFill>
                </a:rPr>
                <a:t>への</a:t>
              </a:r>
              <a:endParaRPr lang="en-US" altLang="ja-JP" sz="2400" dirty="0">
                <a:solidFill>
                  <a:schemeClr val="tx1"/>
                </a:solidFill>
              </a:endParaRPr>
            </a:p>
            <a:p>
              <a:pPr algn="ctr"/>
              <a:r>
                <a:rPr lang="ja-JP" altLang="en-US" sz="2400" dirty="0">
                  <a:solidFill>
                    <a:schemeClr val="tx1"/>
                  </a:solidFill>
                </a:rPr>
                <a:t>期待が高まる</a:t>
              </a:r>
              <a:endParaRPr lang="en-US" altLang="ja-JP" sz="2400" dirty="0">
                <a:solidFill>
                  <a:schemeClr val="tx1"/>
                </a:solidFill>
              </a:endParaRPr>
            </a:p>
          </p:txBody>
        </p:sp>
        <p:grpSp>
          <p:nvGrpSpPr>
            <p:cNvPr id="162" name="グループ化 161">
              <a:extLst>
                <a:ext uri="{FF2B5EF4-FFF2-40B4-BE49-F238E27FC236}">
                  <a16:creationId xmlns:a16="http://schemas.microsoft.com/office/drawing/2014/main" id="{91DEC68F-5319-46C4-88EA-D583FAC51F67}"/>
                </a:ext>
              </a:extLst>
            </p:cNvPr>
            <p:cNvGrpSpPr/>
            <p:nvPr/>
          </p:nvGrpSpPr>
          <p:grpSpPr>
            <a:xfrm>
              <a:off x="5013252" y="1827508"/>
              <a:ext cx="3718352" cy="2055545"/>
              <a:chOff x="230397" y="663112"/>
              <a:chExt cx="8842858" cy="4888427"/>
            </a:xfrm>
          </p:grpSpPr>
          <p:grpSp>
            <p:nvGrpSpPr>
              <p:cNvPr id="163" name="グループ化 162">
                <a:extLst>
                  <a:ext uri="{FF2B5EF4-FFF2-40B4-BE49-F238E27FC236}">
                    <a16:creationId xmlns:a16="http://schemas.microsoft.com/office/drawing/2014/main" id="{28A660C5-A107-4316-A848-25AEA67B7C98}"/>
                  </a:ext>
                </a:extLst>
              </p:cNvPr>
              <p:cNvGrpSpPr/>
              <p:nvPr/>
            </p:nvGrpSpPr>
            <p:grpSpPr>
              <a:xfrm>
                <a:off x="230397" y="2368728"/>
                <a:ext cx="8842858" cy="743385"/>
                <a:chOff x="-93057" y="4045293"/>
                <a:chExt cx="8842858" cy="743385"/>
              </a:xfrm>
            </p:grpSpPr>
            <p:grpSp>
              <p:nvGrpSpPr>
                <p:cNvPr id="225" name="グループ化 224">
                  <a:extLst>
                    <a:ext uri="{FF2B5EF4-FFF2-40B4-BE49-F238E27FC236}">
                      <a16:creationId xmlns:a16="http://schemas.microsoft.com/office/drawing/2014/main" id="{D5DAF52B-1FCD-464D-BC5A-130C7D321576}"/>
                    </a:ext>
                  </a:extLst>
                </p:cNvPr>
                <p:cNvGrpSpPr/>
                <p:nvPr/>
              </p:nvGrpSpPr>
              <p:grpSpPr>
                <a:xfrm>
                  <a:off x="4995673" y="4146155"/>
                  <a:ext cx="3754128" cy="642523"/>
                  <a:chOff x="1020066" y="4964770"/>
                  <a:chExt cx="3754128" cy="642523"/>
                </a:xfrm>
              </p:grpSpPr>
              <p:sp>
                <p:nvSpPr>
                  <p:cNvPr id="239" name="直方体 238">
                    <a:extLst>
                      <a:ext uri="{FF2B5EF4-FFF2-40B4-BE49-F238E27FC236}">
                        <a16:creationId xmlns:a16="http://schemas.microsoft.com/office/drawing/2014/main" id="{FD6B9939-3F3F-409F-A3F8-D21874429BA6}"/>
                      </a:ext>
                    </a:extLst>
                  </p:cNvPr>
                  <p:cNvSpPr/>
                  <p:nvPr/>
                </p:nvSpPr>
                <p:spPr>
                  <a:xfrm rot="16200000">
                    <a:off x="3886260" y="4695150"/>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0" name="直方体 239">
                    <a:extLst>
                      <a:ext uri="{FF2B5EF4-FFF2-40B4-BE49-F238E27FC236}">
                        <a16:creationId xmlns:a16="http://schemas.microsoft.com/office/drawing/2014/main" id="{FF2B5384-CC11-4A6F-9694-078DC1BDBC34}"/>
                      </a:ext>
                    </a:extLst>
                  </p:cNvPr>
                  <p:cNvSpPr/>
                  <p:nvPr/>
                </p:nvSpPr>
                <p:spPr>
                  <a:xfrm rot="16200000">
                    <a:off x="3023002" y="4704747"/>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1" name="直方体 240">
                    <a:extLst>
                      <a:ext uri="{FF2B5EF4-FFF2-40B4-BE49-F238E27FC236}">
                        <a16:creationId xmlns:a16="http://schemas.microsoft.com/office/drawing/2014/main" id="{05B37BEE-6C40-4212-A879-E7B29AC35892}"/>
                      </a:ext>
                    </a:extLst>
                  </p:cNvPr>
                  <p:cNvSpPr/>
                  <p:nvPr/>
                </p:nvSpPr>
                <p:spPr>
                  <a:xfrm rot="16200000">
                    <a:off x="2162258" y="4719359"/>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2" name="直方体 241">
                    <a:extLst>
                      <a:ext uri="{FF2B5EF4-FFF2-40B4-BE49-F238E27FC236}">
                        <a16:creationId xmlns:a16="http://schemas.microsoft.com/office/drawing/2014/main" id="{0F93D426-5D9A-492B-9987-8EBA2DAD342F}"/>
                      </a:ext>
                    </a:extLst>
                  </p:cNvPr>
                  <p:cNvSpPr/>
                  <p:nvPr/>
                </p:nvSpPr>
                <p:spPr>
                  <a:xfrm rot="16200000">
                    <a:off x="1289686" y="4707988"/>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26" name="グループ化 225">
                  <a:extLst>
                    <a:ext uri="{FF2B5EF4-FFF2-40B4-BE49-F238E27FC236}">
                      <a16:creationId xmlns:a16="http://schemas.microsoft.com/office/drawing/2014/main" id="{186DB8E5-1FF9-47C0-9D47-4B5BC0370F3B}"/>
                    </a:ext>
                  </a:extLst>
                </p:cNvPr>
                <p:cNvGrpSpPr/>
                <p:nvPr/>
              </p:nvGrpSpPr>
              <p:grpSpPr>
                <a:xfrm>
                  <a:off x="-93057" y="4144405"/>
                  <a:ext cx="5398678" cy="640757"/>
                  <a:chOff x="2753382" y="4964770"/>
                  <a:chExt cx="5398678" cy="640757"/>
                </a:xfrm>
              </p:grpSpPr>
              <p:sp>
                <p:nvSpPr>
                  <p:cNvPr id="233" name="直方体 232">
                    <a:extLst>
                      <a:ext uri="{FF2B5EF4-FFF2-40B4-BE49-F238E27FC236}">
                        <a16:creationId xmlns:a16="http://schemas.microsoft.com/office/drawing/2014/main" id="{02E66B98-5C46-4FD6-8CDF-D0DF7CA688F3}"/>
                      </a:ext>
                    </a:extLst>
                  </p:cNvPr>
                  <p:cNvSpPr/>
                  <p:nvPr/>
                </p:nvSpPr>
                <p:spPr>
                  <a:xfrm rot="16200000">
                    <a:off x="7264126" y="4710771"/>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4" name="直方体 233">
                    <a:extLst>
                      <a:ext uri="{FF2B5EF4-FFF2-40B4-BE49-F238E27FC236}">
                        <a16:creationId xmlns:a16="http://schemas.microsoft.com/office/drawing/2014/main" id="{85519AD8-F710-45D6-842F-FB4D10B1E5F1}"/>
                      </a:ext>
                    </a:extLst>
                  </p:cNvPr>
                  <p:cNvSpPr/>
                  <p:nvPr/>
                </p:nvSpPr>
                <p:spPr>
                  <a:xfrm rot="16200000">
                    <a:off x="6429692" y="4717593"/>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5" name="直方体 234">
                    <a:extLst>
                      <a:ext uri="{FF2B5EF4-FFF2-40B4-BE49-F238E27FC236}">
                        <a16:creationId xmlns:a16="http://schemas.microsoft.com/office/drawing/2014/main" id="{7CE952FD-BD05-46B4-B312-48923034CCE2}"/>
                      </a:ext>
                    </a:extLst>
                  </p:cNvPr>
                  <p:cNvSpPr/>
                  <p:nvPr/>
                </p:nvSpPr>
                <p:spPr>
                  <a:xfrm rot="16200000">
                    <a:off x="5579327" y="4710440"/>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6" name="直方体 235">
                    <a:extLst>
                      <a:ext uri="{FF2B5EF4-FFF2-40B4-BE49-F238E27FC236}">
                        <a16:creationId xmlns:a16="http://schemas.microsoft.com/office/drawing/2014/main" id="{85E57019-3CDA-46D1-A409-58DEC5B5C2E5}"/>
                      </a:ext>
                    </a:extLst>
                  </p:cNvPr>
                  <p:cNvSpPr/>
                  <p:nvPr/>
                </p:nvSpPr>
                <p:spPr>
                  <a:xfrm rot="16200000">
                    <a:off x="4743144" y="4704866"/>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7" name="直方体 236">
                    <a:extLst>
                      <a:ext uri="{FF2B5EF4-FFF2-40B4-BE49-F238E27FC236}">
                        <a16:creationId xmlns:a16="http://schemas.microsoft.com/office/drawing/2014/main" id="{07AD3823-3F34-4A9F-8787-9882B3B42461}"/>
                      </a:ext>
                    </a:extLst>
                  </p:cNvPr>
                  <p:cNvSpPr/>
                  <p:nvPr/>
                </p:nvSpPr>
                <p:spPr>
                  <a:xfrm rot="16200000">
                    <a:off x="3886260" y="4695150"/>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8" name="直方体 237">
                    <a:extLst>
                      <a:ext uri="{FF2B5EF4-FFF2-40B4-BE49-F238E27FC236}">
                        <a16:creationId xmlns:a16="http://schemas.microsoft.com/office/drawing/2014/main" id="{21C8EF5E-3C6B-4B3C-ADE8-AC52690E1416}"/>
                      </a:ext>
                    </a:extLst>
                  </p:cNvPr>
                  <p:cNvSpPr/>
                  <p:nvPr/>
                </p:nvSpPr>
                <p:spPr>
                  <a:xfrm rot="16200000">
                    <a:off x="3023002" y="4704747"/>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27" name="フローチャート: 磁気ディスク 226">
                  <a:extLst>
                    <a:ext uri="{FF2B5EF4-FFF2-40B4-BE49-F238E27FC236}">
                      <a16:creationId xmlns:a16="http://schemas.microsoft.com/office/drawing/2014/main" id="{B3C2291F-46A2-4B41-ADEE-BF89361BFDC0}"/>
                    </a:ext>
                  </a:extLst>
                </p:cNvPr>
                <p:cNvSpPr/>
                <p:nvPr/>
              </p:nvSpPr>
              <p:spPr>
                <a:xfrm>
                  <a:off x="3310279" y="4058827"/>
                  <a:ext cx="964679" cy="400602"/>
                </a:xfrm>
                <a:prstGeom prst="flowChartMagneticDisk">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8" name="フローチャート: 磁気ディスク 227">
                  <a:extLst>
                    <a:ext uri="{FF2B5EF4-FFF2-40B4-BE49-F238E27FC236}">
                      <a16:creationId xmlns:a16="http://schemas.microsoft.com/office/drawing/2014/main" id="{B1D883CE-EEAE-434C-8576-4A00611E6F51}"/>
                    </a:ext>
                  </a:extLst>
                </p:cNvPr>
                <p:cNvSpPr/>
                <p:nvPr/>
              </p:nvSpPr>
              <p:spPr>
                <a:xfrm>
                  <a:off x="810071" y="4059800"/>
                  <a:ext cx="964679" cy="400602"/>
                </a:xfrm>
                <a:prstGeom prst="flowChartMagneticDisk">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9" name="フローチャート: 磁気ディスク 228">
                  <a:extLst>
                    <a:ext uri="{FF2B5EF4-FFF2-40B4-BE49-F238E27FC236}">
                      <a16:creationId xmlns:a16="http://schemas.microsoft.com/office/drawing/2014/main" id="{70170B3D-C03B-4AA2-BEEE-A8F26B93667F}"/>
                    </a:ext>
                  </a:extLst>
                </p:cNvPr>
                <p:cNvSpPr/>
                <p:nvPr/>
              </p:nvSpPr>
              <p:spPr>
                <a:xfrm>
                  <a:off x="2053123" y="4057431"/>
                  <a:ext cx="964679" cy="400602"/>
                </a:xfrm>
                <a:prstGeom prst="flowChartMagneticDisk">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0" name="フローチャート: 磁気ディスク 229">
                  <a:extLst>
                    <a:ext uri="{FF2B5EF4-FFF2-40B4-BE49-F238E27FC236}">
                      <a16:creationId xmlns:a16="http://schemas.microsoft.com/office/drawing/2014/main" id="{FB472965-16F1-4EB3-A91F-AFC0CF85306C}"/>
                    </a:ext>
                  </a:extLst>
                </p:cNvPr>
                <p:cNvSpPr/>
                <p:nvPr/>
              </p:nvSpPr>
              <p:spPr>
                <a:xfrm>
                  <a:off x="4540507" y="4059595"/>
                  <a:ext cx="964679" cy="400602"/>
                </a:xfrm>
                <a:prstGeom prst="flowChartMagneticDisk">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1" name="フローチャート: 磁気ディスク 230">
                  <a:extLst>
                    <a:ext uri="{FF2B5EF4-FFF2-40B4-BE49-F238E27FC236}">
                      <a16:creationId xmlns:a16="http://schemas.microsoft.com/office/drawing/2014/main" id="{B36699EF-51EA-4ADE-B115-7008AC83E44B}"/>
                    </a:ext>
                  </a:extLst>
                </p:cNvPr>
                <p:cNvSpPr/>
                <p:nvPr/>
              </p:nvSpPr>
              <p:spPr>
                <a:xfrm>
                  <a:off x="5757401" y="4045293"/>
                  <a:ext cx="964679" cy="400602"/>
                </a:xfrm>
                <a:prstGeom prst="flowChartMagneticDisk">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2" name="フローチャート: 磁気ディスク 231">
                  <a:extLst>
                    <a:ext uri="{FF2B5EF4-FFF2-40B4-BE49-F238E27FC236}">
                      <a16:creationId xmlns:a16="http://schemas.microsoft.com/office/drawing/2014/main" id="{FFC0AAAB-454C-4AEF-A8FC-1B397F4FEB5A}"/>
                    </a:ext>
                  </a:extLst>
                </p:cNvPr>
                <p:cNvSpPr/>
                <p:nvPr/>
              </p:nvSpPr>
              <p:spPr>
                <a:xfrm>
                  <a:off x="7003170" y="4058236"/>
                  <a:ext cx="964679" cy="400602"/>
                </a:xfrm>
                <a:prstGeom prst="flowChartMagneticDisk">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64" name="グループ化 163">
                <a:extLst>
                  <a:ext uri="{FF2B5EF4-FFF2-40B4-BE49-F238E27FC236}">
                    <a16:creationId xmlns:a16="http://schemas.microsoft.com/office/drawing/2014/main" id="{18DCB3EB-6BA2-46D5-87BE-A5E18116F72E}"/>
                  </a:ext>
                </a:extLst>
              </p:cNvPr>
              <p:cNvGrpSpPr/>
              <p:nvPr/>
            </p:nvGrpSpPr>
            <p:grpSpPr>
              <a:xfrm>
                <a:off x="5855701" y="2863875"/>
                <a:ext cx="3134553" cy="2241690"/>
                <a:chOff x="-318326" y="1136490"/>
                <a:chExt cx="11101491" cy="7939284"/>
              </a:xfrm>
            </p:grpSpPr>
            <p:sp>
              <p:nvSpPr>
                <p:cNvPr id="204" name="直方体 203">
                  <a:extLst>
                    <a:ext uri="{FF2B5EF4-FFF2-40B4-BE49-F238E27FC236}">
                      <a16:creationId xmlns:a16="http://schemas.microsoft.com/office/drawing/2014/main" id="{33766310-ED8A-492F-B55F-0D99030BA8D7}"/>
                    </a:ext>
                  </a:extLst>
                </p:cNvPr>
                <p:cNvSpPr/>
                <p:nvPr/>
              </p:nvSpPr>
              <p:spPr>
                <a:xfrm flipH="1">
                  <a:off x="-318326" y="1136490"/>
                  <a:ext cx="11101491" cy="7939284"/>
                </a:xfrm>
                <a:prstGeom prst="cube">
                  <a:avLst>
                    <a:gd name="adj" fmla="val 47065"/>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05" name="グループ化 204">
                  <a:extLst>
                    <a:ext uri="{FF2B5EF4-FFF2-40B4-BE49-F238E27FC236}">
                      <a16:creationId xmlns:a16="http://schemas.microsoft.com/office/drawing/2014/main" id="{C783300A-C891-4BA4-BB92-1C86BDB70A52}"/>
                    </a:ext>
                  </a:extLst>
                </p:cNvPr>
                <p:cNvGrpSpPr/>
                <p:nvPr/>
              </p:nvGrpSpPr>
              <p:grpSpPr>
                <a:xfrm rot="1290319">
                  <a:off x="4346109" y="1486958"/>
                  <a:ext cx="2403397" cy="3024389"/>
                  <a:chOff x="3436071" y="2303663"/>
                  <a:chExt cx="2147639" cy="2702548"/>
                </a:xfrm>
              </p:grpSpPr>
              <p:sp>
                <p:nvSpPr>
                  <p:cNvPr id="221" name="直方体 220">
                    <a:extLst>
                      <a:ext uri="{FF2B5EF4-FFF2-40B4-BE49-F238E27FC236}">
                        <a16:creationId xmlns:a16="http://schemas.microsoft.com/office/drawing/2014/main" id="{B3210CF0-AB98-4CA1-AED0-43FEB7BDFA83}"/>
                      </a:ext>
                    </a:extLst>
                  </p:cNvPr>
                  <p:cNvSpPr/>
                  <p:nvPr/>
                </p:nvSpPr>
                <p:spPr>
                  <a:xfrm rot="2909420" flipV="1">
                    <a:off x="4048321" y="1701135"/>
                    <a:ext cx="496041" cy="1720542"/>
                  </a:xfrm>
                  <a:prstGeom prst="cube">
                    <a:avLst>
                      <a:gd name="adj" fmla="val 58774"/>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22" name="グループ化 221">
                    <a:extLst>
                      <a:ext uri="{FF2B5EF4-FFF2-40B4-BE49-F238E27FC236}">
                        <a16:creationId xmlns:a16="http://schemas.microsoft.com/office/drawing/2014/main" id="{6D71CB19-9F71-41B1-92B4-27DC60E6475E}"/>
                      </a:ext>
                    </a:extLst>
                  </p:cNvPr>
                  <p:cNvGrpSpPr/>
                  <p:nvPr/>
                </p:nvGrpSpPr>
                <p:grpSpPr>
                  <a:xfrm>
                    <a:off x="4147163" y="2303663"/>
                    <a:ext cx="1436547" cy="2702548"/>
                    <a:chOff x="4383559" y="2467742"/>
                    <a:chExt cx="1436547" cy="2702548"/>
                  </a:xfrm>
                </p:grpSpPr>
                <p:sp>
                  <p:nvSpPr>
                    <p:cNvPr id="223" name="楕円 222">
                      <a:extLst>
                        <a:ext uri="{FF2B5EF4-FFF2-40B4-BE49-F238E27FC236}">
                          <a16:creationId xmlns:a16="http://schemas.microsoft.com/office/drawing/2014/main" id="{950CB3B2-4A1E-40ED-8382-74DE357B1F54}"/>
                        </a:ext>
                      </a:extLst>
                    </p:cNvPr>
                    <p:cNvSpPr/>
                    <p:nvPr/>
                  </p:nvSpPr>
                  <p:spPr>
                    <a:xfrm rot="19083777">
                      <a:off x="4383559" y="2634528"/>
                      <a:ext cx="558262" cy="266367"/>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4" name="フローチャート: 抜出し 223">
                      <a:extLst>
                        <a:ext uri="{FF2B5EF4-FFF2-40B4-BE49-F238E27FC236}">
                          <a16:creationId xmlns:a16="http://schemas.microsoft.com/office/drawing/2014/main" id="{1E4FA20E-A21E-4C14-9744-ED61C22B88E9}"/>
                        </a:ext>
                      </a:extLst>
                    </p:cNvPr>
                    <p:cNvSpPr/>
                    <p:nvPr/>
                  </p:nvSpPr>
                  <p:spPr>
                    <a:xfrm rot="8416210" flipH="1">
                      <a:off x="5250263" y="2467742"/>
                      <a:ext cx="569843" cy="2702548"/>
                    </a:xfrm>
                    <a:prstGeom prst="flowChartExtra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206" name="グループ化 205">
                  <a:extLst>
                    <a:ext uri="{FF2B5EF4-FFF2-40B4-BE49-F238E27FC236}">
                      <a16:creationId xmlns:a16="http://schemas.microsoft.com/office/drawing/2014/main" id="{B790A8B5-DA3D-453E-97D4-FE4704865B6D}"/>
                    </a:ext>
                  </a:extLst>
                </p:cNvPr>
                <p:cNvGrpSpPr/>
                <p:nvPr/>
              </p:nvGrpSpPr>
              <p:grpSpPr>
                <a:xfrm rot="1290319">
                  <a:off x="2108354" y="1738845"/>
                  <a:ext cx="3490547" cy="2751878"/>
                  <a:chOff x="186101" y="2729388"/>
                  <a:chExt cx="4681241" cy="3690598"/>
                </a:xfrm>
              </p:grpSpPr>
              <p:sp>
                <p:nvSpPr>
                  <p:cNvPr id="207" name="直方体 206">
                    <a:extLst>
                      <a:ext uri="{FF2B5EF4-FFF2-40B4-BE49-F238E27FC236}">
                        <a16:creationId xmlns:a16="http://schemas.microsoft.com/office/drawing/2014/main" id="{00698D51-6F23-4696-8872-0DC27CB24B70}"/>
                      </a:ext>
                    </a:extLst>
                  </p:cNvPr>
                  <p:cNvSpPr/>
                  <p:nvPr/>
                </p:nvSpPr>
                <p:spPr>
                  <a:xfrm rot="2909420" flipV="1">
                    <a:off x="994118" y="1921371"/>
                    <a:ext cx="654648" cy="2270682"/>
                  </a:xfrm>
                  <a:prstGeom prst="cube">
                    <a:avLst>
                      <a:gd name="adj" fmla="val 58774"/>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08" name="グループ化 207">
                    <a:extLst>
                      <a:ext uri="{FF2B5EF4-FFF2-40B4-BE49-F238E27FC236}">
                        <a16:creationId xmlns:a16="http://schemas.microsoft.com/office/drawing/2014/main" id="{B6D7C2DE-C06E-454C-A95B-B01A74AA563E}"/>
                      </a:ext>
                    </a:extLst>
                  </p:cNvPr>
                  <p:cNvGrpSpPr/>
                  <p:nvPr/>
                </p:nvGrpSpPr>
                <p:grpSpPr>
                  <a:xfrm>
                    <a:off x="786129" y="2984839"/>
                    <a:ext cx="4081213" cy="3435147"/>
                    <a:chOff x="2678372" y="1957370"/>
                    <a:chExt cx="4081213" cy="3435147"/>
                  </a:xfrm>
                </p:grpSpPr>
                <p:sp>
                  <p:nvSpPr>
                    <p:cNvPr id="209" name="円柱 208">
                      <a:extLst>
                        <a:ext uri="{FF2B5EF4-FFF2-40B4-BE49-F238E27FC236}">
                          <a16:creationId xmlns:a16="http://schemas.microsoft.com/office/drawing/2014/main" id="{3AFC7BFD-C7BF-46E2-9754-B9433308A9CA}"/>
                        </a:ext>
                      </a:extLst>
                    </p:cNvPr>
                    <p:cNvSpPr/>
                    <p:nvPr/>
                  </p:nvSpPr>
                  <p:spPr>
                    <a:xfrm rot="18899771" flipH="1" flipV="1">
                      <a:off x="4445907" y="1443138"/>
                      <a:ext cx="546144" cy="4081213"/>
                    </a:xfrm>
                    <a:prstGeom prst="can">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10" name="グループ化 209">
                      <a:extLst>
                        <a:ext uri="{FF2B5EF4-FFF2-40B4-BE49-F238E27FC236}">
                          <a16:creationId xmlns:a16="http://schemas.microsoft.com/office/drawing/2014/main" id="{AD345C43-94C5-4EC7-AFC9-67E842D6C3BD}"/>
                        </a:ext>
                      </a:extLst>
                    </p:cNvPr>
                    <p:cNvGrpSpPr/>
                    <p:nvPr/>
                  </p:nvGrpSpPr>
                  <p:grpSpPr>
                    <a:xfrm>
                      <a:off x="3181746" y="1957370"/>
                      <a:ext cx="2889609" cy="3350339"/>
                      <a:chOff x="1505346" y="3709970"/>
                      <a:chExt cx="2889609" cy="3350339"/>
                    </a:xfrm>
                  </p:grpSpPr>
                  <p:sp>
                    <p:nvSpPr>
                      <p:cNvPr id="212" name="月 211">
                        <a:extLst>
                          <a:ext uri="{FF2B5EF4-FFF2-40B4-BE49-F238E27FC236}">
                            <a16:creationId xmlns:a16="http://schemas.microsoft.com/office/drawing/2014/main" id="{E0648528-62D6-4824-8D06-57949BD127FA}"/>
                          </a:ext>
                        </a:extLst>
                      </p:cNvPr>
                      <p:cNvSpPr/>
                      <p:nvPr/>
                    </p:nvSpPr>
                    <p:spPr>
                      <a:xfrm rot="21193017">
                        <a:off x="1505346" y="3709970"/>
                        <a:ext cx="431221" cy="862442"/>
                      </a:xfrm>
                      <a:prstGeom prst="moon">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3" name="月 212">
                        <a:extLst>
                          <a:ext uri="{FF2B5EF4-FFF2-40B4-BE49-F238E27FC236}">
                            <a16:creationId xmlns:a16="http://schemas.microsoft.com/office/drawing/2014/main" id="{C9055039-B026-4169-8ED1-E5C8E985A562}"/>
                          </a:ext>
                        </a:extLst>
                      </p:cNvPr>
                      <p:cNvSpPr/>
                      <p:nvPr/>
                    </p:nvSpPr>
                    <p:spPr>
                      <a:xfrm rot="21193017">
                        <a:off x="1819090" y="4014770"/>
                        <a:ext cx="431221" cy="862442"/>
                      </a:xfrm>
                      <a:prstGeom prst="moon">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4" name="月 213">
                        <a:extLst>
                          <a:ext uri="{FF2B5EF4-FFF2-40B4-BE49-F238E27FC236}">
                            <a16:creationId xmlns:a16="http://schemas.microsoft.com/office/drawing/2014/main" id="{632A48F8-618F-41F3-BCA9-017E0948A675}"/>
                          </a:ext>
                        </a:extLst>
                      </p:cNvPr>
                      <p:cNvSpPr/>
                      <p:nvPr/>
                    </p:nvSpPr>
                    <p:spPr>
                      <a:xfrm rot="21193017">
                        <a:off x="2123767" y="4327629"/>
                        <a:ext cx="431221" cy="862442"/>
                      </a:xfrm>
                      <a:prstGeom prst="moon">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5" name="月 214">
                        <a:extLst>
                          <a:ext uri="{FF2B5EF4-FFF2-40B4-BE49-F238E27FC236}">
                            <a16:creationId xmlns:a16="http://schemas.microsoft.com/office/drawing/2014/main" id="{55AE4825-E0F7-441D-9475-7B9D48DECBBB}"/>
                          </a:ext>
                        </a:extLst>
                      </p:cNvPr>
                      <p:cNvSpPr/>
                      <p:nvPr/>
                    </p:nvSpPr>
                    <p:spPr>
                      <a:xfrm rot="21193017">
                        <a:off x="2446007" y="4636080"/>
                        <a:ext cx="431221" cy="862442"/>
                      </a:xfrm>
                      <a:prstGeom prst="moon">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6" name="月 215">
                        <a:extLst>
                          <a:ext uri="{FF2B5EF4-FFF2-40B4-BE49-F238E27FC236}">
                            <a16:creationId xmlns:a16="http://schemas.microsoft.com/office/drawing/2014/main" id="{0B1CE6F1-E96E-4DAE-87E8-4A81C742664A}"/>
                          </a:ext>
                        </a:extLst>
                      </p:cNvPr>
                      <p:cNvSpPr/>
                      <p:nvPr/>
                    </p:nvSpPr>
                    <p:spPr>
                      <a:xfrm rot="21193017">
                        <a:off x="2722402" y="4922108"/>
                        <a:ext cx="431221" cy="862442"/>
                      </a:xfrm>
                      <a:prstGeom prst="moon">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7" name="月 216">
                        <a:extLst>
                          <a:ext uri="{FF2B5EF4-FFF2-40B4-BE49-F238E27FC236}">
                            <a16:creationId xmlns:a16="http://schemas.microsoft.com/office/drawing/2014/main" id="{AE197751-C2AD-41CB-808B-6AF2E611622F}"/>
                          </a:ext>
                        </a:extLst>
                      </p:cNvPr>
                      <p:cNvSpPr/>
                      <p:nvPr/>
                    </p:nvSpPr>
                    <p:spPr>
                      <a:xfrm rot="21193017">
                        <a:off x="3044641" y="5234966"/>
                        <a:ext cx="431221" cy="862442"/>
                      </a:xfrm>
                      <a:prstGeom prst="moon">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8" name="月 217">
                        <a:extLst>
                          <a:ext uri="{FF2B5EF4-FFF2-40B4-BE49-F238E27FC236}">
                            <a16:creationId xmlns:a16="http://schemas.microsoft.com/office/drawing/2014/main" id="{7095C2EE-AC8D-4598-B3FD-C2D31D007C19}"/>
                          </a:ext>
                        </a:extLst>
                      </p:cNvPr>
                      <p:cNvSpPr/>
                      <p:nvPr/>
                    </p:nvSpPr>
                    <p:spPr>
                      <a:xfrm rot="21193017">
                        <a:off x="3366881" y="5554028"/>
                        <a:ext cx="431221" cy="862442"/>
                      </a:xfrm>
                      <a:prstGeom prst="moon">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9" name="月 218">
                        <a:extLst>
                          <a:ext uri="{FF2B5EF4-FFF2-40B4-BE49-F238E27FC236}">
                            <a16:creationId xmlns:a16="http://schemas.microsoft.com/office/drawing/2014/main" id="{B7D0B0C4-82B7-43F0-83B7-6EA6A522314F}"/>
                          </a:ext>
                        </a:extLst>
                      </p:cNvPr>
                      <p:cNvSpPr/>
                      <p:nvPr/>
                    </p:nvSpPr>
                    <p:spPr>
                      <a:xfrm rot="21193017">
                        <a:off x="3681501" y="5880710"/>
                        <a:ext cx="431221" cy="862442"/>
                      </a:xfrm>
                      <a:prstGeom prst="moon">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0" name="月 219">
                        <a:extLst>
                          <a:ext uri="{FF2B5EF4-FFF2-40B4-BE49-F238E27FC236}">
                            <a16:creationId xmlns:a16="http://schemas.microsoft.com/office/drawing/2014/main" id="{CBE96FF3-F3C3-4DCE-8F85-B90FA7C5A083}"/>
                          </a:ext>
                        </a:extLst>
                      </p:cNvPr>
                      <p:cNvSpPr/>
                      <p:nvPr/>
                    </p:nvSpPr>
                    <p:spPr>
                      <a:xfrm rot="21193017">
                        <a:off x="3963734" y="6197867"/>
                        <a:ext cx="431221" cy="862442"/>
                      </a:xfrm>
                      <a:prstGeom prst="moon">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11" name="月 210">
                      <a:extLst>
                        <a:ext uri="{FF2B5EF4-FFF2-40B4-BE49-F238E27FC236}">
                          <a16:creationId xmlns:a16="http://schemas.microsoft.com/office/drawing/2014/main" id="{CB9E9B6B-F964-4E60-9258-F1B800D7EEDC}"/>
                        </a:ext>
                      </a:extLst>
                    </p:cNvPr>
                    <p:cNvSpPr/>
                    <p:nvPr/>
                  </p:nvSpPr>
                  <p:spPr>
                    <a:xfrm rot="15339919">
                      <a:off x="5745931" y="4679732"/>
                      <a:ext cx="564725" cy="860846"/>
                    </a:xfrm>
                    <a:prstGeom prst="moon">
                      <a:avLst>
                        <a:gd name="adj" fmla="val 58149"/>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grpSp>
            <p:nvGrpSpPr>
              <p:cNvPr id="165" name="グループ化 164">
                <a:extLst>
                  <a:ext uri="{FF2B5EF4-FFF2-40B4-BE49-F238E27FC236}">
                    <a16:creationId xmlns:a16="http://schemas.microsoft.com/office/drawing/2014/main" id="{06B2F443-929C-45B5-9CBB-496D5E92511A}"/>
                  </a:ext>
                </a:extLst>
              </p:cNvPr>
              <p:cNvGrpSpPr/>
              <p:nvPr/>
            </p:nvGrpSpPr>
            <p:grpSpPr>
              <a:xfrm>
                <a:off x="2496895" y="663112"/>
                <a:ext cx="3881777" cy="4273787"/>
                <a:chOff x="2194450" y="383550"/>
                <a:chExt cx="5224473" cy="5752079"/>
              </a:xfrm>
            </p:grpSpPr>
            <p:sp>
              <p:nvSpPr>
                <p:cNvPr id="190" name="二等辺三角形 189">
                  <a:extLst>
                    <a:ext uri="{FF2B5EF4-FFF2-40B4-BE49-F238E27FC236}">
                      <a16:creationId xmlns:a16="http://schemas.microsoft.com/office/drawing/2014/main" id="{C37014D1-B8B7-4A1D-8D26-45B7E135EAC7}"/>
                    </a:ext>
                  </a:extLst>
                </p:cNvPr>
                <p:cNvSpPr/>
                <p:nvPr/>
              </p:nvSpPr>
              <p:spPr>
                <a:xfrm flipV="1">
                  <a:off x="2404607" y="3278646"/>
                  <a:ext cx="625583" cy="591432"/>
                </a:xfrm>
                <a:prstGeom prst="triangl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1" name="二等辺三角形 190">
                  <a:extLst>
                    <a:ext uri="{FF2B5EF4-FFF2-40B4-BE49-F238E27FC236}">
                      <a16:creationId xmlns:a16="http://schemas.microsoft.com/office/drawing/2014/main" id="{B1A24F5A-FC8D-49C5-9A19-5C6222257B94}"/>
                    </a:ext>
                  </a:extLst>
                </p:cNvPr>
                <p:cNvSpPr/>
                <p:nvPr/>
              </p:nvSpPr>
              <p:spPr>
                <a:xfrm flipV="1">
                  <a:off x="3140601" y="4023159"/>
                  <a:ext cx="625583" cy="591432"/>
                </a:xfrm>
                <a:prstGeom prst="triangl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2" name="直方体 191">
                  <a:extLst>
                    <a:ext uri="{FF2B5EF4-FFF2-40B4-BE49-F238E27FC236}">
                      <a16:creationId xmlns:a16="http://schemas.microsoft.com/office/drawing/2014/main" id="{8CF56E1C-976A-4513-8954-EDDE48DABECF}"/>
                    </a:ext>
                  </a:extLst>
                </p:cNvPr>
                <p:cNvSpPr/>
                <p:nvPr/>
              </p:nvSpPr>
              <p:spPr>
                <a:xfrm rot="16200000">
                  <a:off x="2416669" y="2527585"/>
                  <a:ext cx="1309359" cy="1753798"/>
                </a:xfrm>
                <a:prstGeom prst="cube">
                  <a:avLst>
                    <a:gd name="adj" fmla="val 71320"/>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3" name="フローチャート: 磁気ディスク 192">
                  <a:extLst>
                    <a:ext uri="{FF2B5EF4-FFF2-40B4-BE49-F238E27FC236}">
                      <a16:creationId xmlns:a16="http://schemas.microsoft.com/office/drawing/2014/main" id="{405C2019-B65E-4DAB-B12B-7D2BDC408268}"/>
                    </a:ext>
                  </a:extLst>
                </p:cNvPr>
                <p:cNvSpPr/>
                <p:nvPr/>
              </p:nvSpPr>
              <p:spPr>
                <a:xfrm>
                  <a:off x="3736679" y="5131052"/>
                  <a:ext cx="2850512" cy="1004577"/>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4" name="四角形: 角を丸くする 193">
                  <a:extLst>
                    <a:ext uri="{FF2B5EF4-FFF2-40B4-BE49-F238E27FC236}">
                      <a16:creationId xmlns:a16="http://schemas.microsoft.com/office/drawing/2014/main" id="{AA2528C3-5410-4958-9901-E21D3F763B8E}"/>
                    </a:ext>
                  </a:extLst>
                </p:cNvPr>
                <p:cNvSpPr/>
                <p:nvPr/>
              </p:nvSpPr>
              <p:spPr>
                <a:xfrm>
                  <a:off x="3746730" y="928950"/>
                  <a:ext cx="3510021" cy="945905"/>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5" name="楕円 194">
                  <a:extLst>
                    <a:ext uri="{FF2B5EF4-FFF2-40B4-BE49-F238E27FC236}">
                      <a16:creationId xmlns:a16="http://schemas.microsoft.com/office/drawing/2014/main" id="{E472E896-BACC-4B54-92C1-12F6227D73A4}"/>
                    </a:ext>
                  </a:extLst>
                </p:cNvPr>
                <p:cNvSpPr/>
                <p:nvPr/>
              </p:nvSpPr>
              <p:spPr>
                <a:xfrm>
                  <a:off x="2633251" y="2300231"/>
                  <a:ext cx="992991" cy="974437"/>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6" name="円柱 195">
                  <a:extLst>
                    <a:ext uri="{FF2B5EF4-FFF2-40B4-BE49-F238E27FC236}">
                      <a16:creationId xmlns:a16="http://schemas.microsoft.com/office/drawing/2014/main" id="{CEF88EE4-CEB4-4FAE-8F38-D0D4A5976856}"/>
                    </a:ext>
                  </a:extLst>
                </p:cNvPr>
                <p:cNvSpPr/>
                <p:nvPr/>
              </p:nvSpPr>
              <p:spPr>
                <a:xfrm rot="2525042">
                  <a:off x="3423710" y="1309410"/>
                  <a:ext cx="896867" cy="2193309"/>
                </a:xfrm>
                <a:prstGeom prst="can">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7" name="円柱 196">
                  <a:extLst>
                    <a:ext uri="{FF2B5EF4-FFF2-40B4-BE49-F238E27FC236}">
                      <a16:creationId xmlns:a16="http://schemas.microsoft.com/office/drawing/2014/main" id="{6EDD06A9-DFCE-427D-A0DD-5B15867A79A7}"/>
                    </a:ext>
                  </a:extLst>
                </p:cNvPr>
                <p:cNvSpPr/>
                <p:nvPr/>
              </p:nvSpPr>
              <p:spPr>
                <a:xfrm rot="1483757">
                  <a:off x="5369586" y="1275859"/>
                  <a:ext cx="1279738" cy="4286346"/>
                </a:xfrm>
                <a:prstGeom prst="can">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8" name="四角形: 角を丸くする 197">
                  <a:extLst>
                    <a:ext uri="{FF2B5EF4-FFF2-40B4-BE49-F238E27FC236}">
                      <a16:creationId xmlns:a16="http://schemas.microsoft.com/office/drawing/2014/main" id="{CB1C363C-1A3A-4CB2-9D27-3E840149D59E}"/>
                    </a:ext>
                  </a:extLst>
                </p:cNvPr>
                <p:cNvSpPr/>
                <p:nvPr/>
              </p:nvSpPr>
              <p:spPr>
                <a:xfrm>
                  <a:off x="3989874" y="1474605"/>
                  <a:ext cx="3429049" cy="945905"/>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9" name="楕円 198">
                  <a:extLst>
                    <a:ext uri="{FF2B5EF4-FFF2-40B4-BE49-F238E27FC236}">
                      <a16:creationId xmlns:a16="http://schemas.microsoft.com/office/drawing/2014/main" id="{E5472AAA-E3B1-4F04-849D-E78804078D3E}"/>
                    </a:ext>
                  </a:extLst>
                </p:cNvPr>
                <p:cNvSpPr/>
                <p:nvPr/>
              </p:nvSpPr>
              <p:spPr>
                <a:xfrm>
                  <a:off x="4495063" y="4511655"/>
                  <a:ext cx="1347356" cy="1322178"/>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0" name="平行四辺形 199">
                  <a:extLst>
                    <a:ext uri="{FF2B5EF4-FFF2-40B4-BE49-F238E27FC236}">
                      <a16:creationId xmlns:a16="http://schemas.microsoft.com/office/drawing/2014/main" id="{B60E3587-981E-4605-9819-3C340A95BEC3}"/>
                    </a:ext>
                  </a:extLst>
                </p:cNvPr>
                <p:cNvSpPr/>
                <p:nvPr/>
              </p:nvSpPr>
              <p:spPr>
                <a:xfrm rot="15095835">
                  <a:off x="4774985" y="-351111"/>
                  <a:ext cx="1647795" cy="3117117"/>
                </a:xfrm>
                <a:prstGeom prst="parallelogram">
                  <a:avLst>
                    <a:gd name="adj" fmla="val 63324"/>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1" name="楕円 200">
                  <a:extLst>
                    <a:ext uri="{FF2B5EF4-FFF2-40B4-BE49-F238E27FC236}">
                      <a16:creationId xmlns:a16="http://schemas.microsoft.com/office/drawing/2014/main" id="{688F9D33-D9E8-4E2F-A9C6-7A5046175BC5}"/>
                    </a:ext>
                  </a:extLst>
                </p:cNvPr>
                <p:cNvSpPr/>
                <p:nvPr/>
              </p:nvSpPr>
              <p:spPr>
                <a:xfrm>
                  <a:off x="2911495" y="2490033"/>
                  <a:ext cx="992991" cy="974437"/>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2" name="楕円 201">
                  <a:extLst>
                    <a:ext uri="{FF2B5EF4-FFF2-40B4-BE49-F238E27FC236}">
                      <a16:creationId xmlns:a16="http://schemas.microsoft.com/office/drawing/2014/main" id="{9187E738-2A33-41BE-89D8-244C8FE2B239}"/>
                    </a:ext>
                  </a:extLst>
                </p:cNvPr>
                <p:cNvSpPr/>
                <p:nvPr/>
              </p:nvSpPr>
              <p:spPr>
                <a:xfrm>
                  <a:off x="4296346" y="1907544"/>
                  <a:ext cx="275654" cy="270503"/>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3" name="楕円 202">
                  <a:extLst>
                    <a:ext uri="{FF2B5EF4-FFF2-40B4-BE49-F238E27FC236}">
                      <a16:creationId xmlns:a16="http://schemas.microsoft.com/office/drawing/2014/main" id="{F4411D0A-3777-4835-AC6A-0D22CBE457CE}"/>
                    </a:ext>
                  </a:extLst>
                </p:cNvPr>
                <p:cNvSpPr/>
                <p:nvPr/>
              </p:nvSpPr>
              <p:spPr>
                <a:xfrm>
                  <a:off x="6449364" y="1907543"/>
                  <a:ext cx="275654" cy="270503"/>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66" name="グループ化 165">
                <a:extLst>
                  <a:ext uri="{FF2B5EF4-FFF2-40B4-BE49-F238E27FC236}">
                    <a16:creationId xmlns:a16="http://schemas.microsoft.com/office/drawing/2014/main" id="{29EC54C5-2F40-4678-976B-D77B15766E3C}"/>
                  </a:ext>
                </a:extLst>
              </p:cNvPr>
              <p:cNvGrpSpPr/>
              <p:nvPr/>
            </p:nvGrpSpPr>
            <p:grpSpPr>
              <a:xfrm>
                <a:off x="537573" y="2946242"/>
                <a:ext cx="2610857" cy="2164094"/>
                <a:chOff x="1162162" y="1698622"/>
                <a:chExt cx="2610857" cy="2164094"/>
              </a:xfrm>
            </p:grpSpPr>
            <p:sp>
              <p:nvSpPr>
                <p:cNvPr id="184" name="直方体 183">
                  <a:extLst>
                    <a:ext uri="{FF2B5EF4-FFF2-40B4-BE49-F238E27FC236}">
                      <a16:creationId xmlns:a16="http://schemas.microsoft.com/office/drawing/2014/main" id="{0E1466C7-8B12-43FA-B661-18F397372906}"/>
                    </a:ext>
                  </a:extLst>
                </p:cNvPr>
                <p:cNvSpPr/>
                <p:nvPr/>
              </p:nvSpPr>
              <p:spPr>
                <a:xfrm rot="16200000">
                  <a:off x="1431782" y="1429002"/>
                  <a:ext cx="618314" cy="1157554"/>
                </a:xfrm>
                <a:prstGeom prst="cube">
                  <a:avLst>
                    <a:gd name="adj" fmla="val 36795"/>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5" name="直方体 184">
                  <a:extLst>
                    <a:ext uri="{FF2B5EF4-FFF2-40B4-BE49-F238E27FC236}">
                      <a16:creationId xmlns:a16="http://schemas.microsoft.com/office/drawing/2014/main" id="{3C1D93FE-AB6A-4ED5-9569-DEABEC0115F6}"/>
                    </a:ext>
                  </a:extLst>
                </p:cNvPr>
                <p:cNvSpPr/>
                <p:nvPr/>
              </p:nvSpPr>
              <p:spPr>
                <a:xfrm rot="16200000">
                  <a:off x="1714810" y="1738159"/>
                  <a:ext cx="618314" cy="1157554"/>
                </a:xfrm>
                <a:prstGeom prst="cube">
                  <a:avLst>
                    <a:gd name="adj" fmla="val 36795"/>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6" name="直方体 185">
                  <a:extLst>
                    <a:ext uri="{FF2B5EF4-FFF2-40B4-BE49-F238E27FC236}">
                      <a16:creationId xmlns:a16="http://schemas.microsoft.com/office/drawing/2014/main" id="{FC79AB55-B6E5-41F5-8D50-4DDB0068C6C7}"/>
                    </a:ext>
                  </a:extLst>
                </p:cNvPr>
                <p:cNvSpPr/>
                <p:nvPr/>
              </p:nvSpPr>
              <p:spPr>
                <a:xfrm rot="16200000">
                  <a:off x="2010559" y="2047315"/>
                  <a:ext cx="618314" cy="1157554"/>
                </a:xfrm>
                <a:prstGeom prst="cube">
                  <a:avLst>
                    <a:gd name="adj" fmla="val 36795"/>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7" name="直方体 186">
                  <a:extLst>
                    <a:ext uri="{FF2B5EF4-FFF2-40B4-BE49-F238E27FC236}">
                      <a16:creationId xmlns:a16="http://schemas.microsoft.com/office/drawing/2014/main" id="{A536F1DE-3394-4235-A9E2-97C723F96ABA}"/>
                    </a:ext>
                  </a:extLst>
                </p:cNvPr>
                <p:cNvSpPr/>
                <p:nvPr/>
              </p:nvSpPr>
              <p:spPr>
                <a:xfrm rot="16200000">
                  <a:off x="2306308" y="2356471"/>
                  <a:ext cx="618314" cy="1157554"/>
                </a:xfrm>
                <a:prstGeom prst="cube">
                  <a:avLst>
                    <a:gd name="adj" fmla="val 36795"/>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8" name="直方体 187">
                  <a:extLst>
                    <a:ext uri="{FF2B5EF4-FFF2-40B4-BE49-F238E27FC236}">
                      <a16:creationId xmlns:a16="http://schemas.microsoft.com/office/drawing/2014/main" id="{48FAF0F8-1F1B-41C7-BD19-73B42AA6AF43}"/>
                    </a:ext>
                  </a:extLst>
                </p:cNvPr>
                <p:cNvSpPr/>
                <p:nvPr/>
              </p:nvSpPr>
              <p:spPr>
                <a:xfrm rot="16200000">
                  <a:off x="2589336" y="2665627"/>
                  <a:ext cx="618314" cy="1157554"/>
                </a:xfrm>
                <a:prstGeom prst="cube">
                  <a:avLst>
                    <a:gd name="adj" fmla="val 36795"/>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9" name="直方体 188">
                  <a:extLst>
                    <a:ext uri="{FF2B5EF4-FFF2-40B4-BE49-F238E27FC236}">
                      <a16:creationId xmlns:a16="http://schemas.microsoft.com/office/drawing/2014/main" id="{E47A8980-2BF1-4639-8533-6050CEF71B26}"/>
                    </a:ext>
                  </a:extLst>
                </p:cNvPr>
                <p:cNvSpPr/>
                <p:nvPr/>
              </p:nvSpPr>
              <p:spPr>
                <a:xfrm rot="16200000">
                  <a:off x="2885085" y="2974782"/>
                  <a:ext cx="618314" cy="1157554"/>
                </a:xfrm>
                <a:prstGeom prst="cube">
                  <a:avLst>
                    <a:gd name="adj" fmla="val 36795"/>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67" name="グループ化 166">
                <a:extLst>
                  <a:ext uri="{FF2B5EF4-FFF2-40B4-BE49-F238E27FC236}">
                    <a16:creationId xmlns:a16="http://schemas.microsoft.com/office/drawing/2014/main" id="{E79BB46A-929B-4CE0-B26E-D49228605B9E}"/>
                  </a:ext>
                </a:extLst>
              </p:cNvPr>
              <p:cNvGrpSpPr/>
              <p:nvPr/>
            </p:nvGrpSpPr>
            <p:grpSpPr>
              <a:xfrm>
                <a:off x="2388250" y="4808154"/>
                <a:ext cx="6286533" cy="743385"/>
                <a:chOff x="2463268" y="4045293"/>
                <a:chExt cx="6286533" cy="743385"/>
              </a:xfrm>
            </p:grpSpPr>
            <p:grpSp>
              <p:nvGrpSpPr>
                <p:cNvPr id="171" name="グループ化 170">
                  <a:extLst>
                    <a:ext uri="{FF2B5EF4-FFF2-40B4-BE49-F238E27FC236}">
                      <a16:creationId xmlns:a16="http://schemas.microsoft.com/office/drawing/2014/main" id="{8449F5DE-CA1E-4918-A99B-826B9B2A229C}"/>
                    </a:ext>
                  </a:extLst>
                </p:cNvPr>
                <p:cNvGrpSpPr/>
                <p:nvPr/>
              </p:nvGrpSpPr>
              <p:grpSpPr>
                <a:xfrm>
                  <a:off x="4995673" y="4146155"/>
                  <a:ext cx="3754128" cy="642523"/>
                  <a:chOff x="1020066" y="4964770"/>
                  <a:chExt cx="3754128" cy="642523"/>
                </a:xfrm>
              </p:grpSpPr>
              <p:sp>
                <p:nvSpPr>
                  <p:cNvPr id="180" name="直方体 179">
                    <a:extLst>
                      <a:ext uri="{FF2B5EF4-FFF2-40B4-BE49-F238E27FC236}">
                        <a16:creationId xmlns:a16="http://schemas.microsoft.com/office/drawing/2014/main" id="{52B5D4F0-38EA-471A-ACE2-D22CC9EB20EE}"/>
                      </a:ext>
                    </a:extLst>
                  </p:cNvPr>
                  <p:cNvSpPr/>
                  <p:nvPr/>
                </p:nvSpPr>
                <p:spPr>
                  <a:xfrm rot="16200000">
                    <a:off x="3886260" y="4695150"/>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1" name="直方体 180">
                    <a:extLst>
                      <a:ext uri="{FF2B5EF4-FFF2-40B4-BE49-F238E27FC236}">
                        <a16:creationId xmlns:a16="http://schemas.microsoft.com/office/drawing/2014/main" id="{D61694C6-B8F0-4FEE-961E-A15A1825F895}"/>
                      </a:ext>
                    </a:extLst>
                  </p:cNvPr>
                  <p:cNvSpPr/>
                  <p:nvPr/>
                </p:nvSpPr>
                <p:spPr>
                  <a:xfrm rot="16200000">
                    <a:off x="3023002" y="4704747"/>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2" name="直方体 181">
                    <a:extLst>
                      <a:ext uri="{FF2B5EF4-FFF2-40B4-BE49-F238E27FC236}">
                        <a16:creationId xmlns:a16="http://schemas.microsoft.com/office/drawing/2014/main" id="{7D85CF93-5309-40D9-8ACB-F6A8FDBF1A6D}"/>
                      </a:ext>
                    </a:extLst>
                  </p:cNvPr>
                  <p:cNvSpPr/>
                  <p:nvPr/>
                </p:nvSpPr>
                <p:spPr>
                  <a:xfrm rot="16200000">
                    <a:off x="2162258" y="4719359"/>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3" name="直方体 182">
                    <a:extLst>
                      <a:ext uri="{FF2B5EF4-FFF2-40B4-BE49-F238E27FC236}">
                        <a16:creationId xmlns:a16="http://schemas.microsoft.com/office/drawing/2014/main" id="{7B99CD83-0B9B-4FCB-ADB9-07E99203E93A}"/>
                      </a:ext>
                    </a:extLst>
                  </p:cNvPr>
                  <p:cNvSpPr/>
                  <p:nvPr/>
                </p:nvSpPr>
                <p:spPr>
                  <a:xfrm rot="16200000">
                    <a:off x="1289686" y="4707988"/>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72" name="グループ化 171">
                  <a:extLst>
                    <a:ext uri="{FF2B5EF4-FFF2-40B4-BE49-F238E27FC236}">
                      <a16:creationId xmlns:a16="http://schemas.microsoft.com/office/drawing/2014/main" id="{95AD34BA-2231-42A9-A8CF-B700102EFC73}"/>
                    </a:ext>
                  </a:extLst>
                </p:cNvPr>
                <p:cNvGrpSpPr/>
                <p:nvPr/>
              </p:nvGrpSpPr>
              <p:grpSpPr>
                <a:xfrm>
                  <a:off x="2463268" y="4159695"/>
                  <a:ext cx="2842353" cy="625467"/>
                  <a:chOff x="5309707" y="4980060"/>
                  <a:chExt cx="2842353" cy="625467"/>
                </a:xfrm>
              </p:grpSpPr>
              <p:sp>
                <p:nvSpPr>
                  <p:cNvPr id="177" name="直方体 176">
                    <a:extLst>
                      <a:ext uri="{FF2B5EF4-FFF2-40B4-BE49-F238E27FC236}">
                        <a16:creationId xmlns:a16="http://schemas.microsoft.com/office/drawing/2014/main" id="{CAC9725F-1C50-427B-847F-1AAD8AB4DFAA}"/>
                      </a:ext>
                    </a:extLst>
                  </p:cNvPr>
                  <p:cNvSpPr/>
                  <p:nvPr/>
                </p:nvSpPr>
                <p:spPr>
                  <a:xfrm rot="16200000">
                    <a:off x="7264126" y="4710771"/>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8" name="直方体 177">
                    <a:extLst>
                      <a:ext uri="{FF2B5EF4-FFF2-40B4-BE49-F238E27FC236}">
                        <a16:creationId xmlns:a16="http://schemas.microsoft.com/office/drawing/2014/main" id="{452FEA55-4583-43F6-A1E0-288A1793994C}"/>
                      </a:ext>
                    </a:extLst>
                  </p:cNvPr>
                  <p:cNvSpPr/>
                  <p:nvPr/>
                </p:nvSpPr>
                <p:spPr>
                  <a:xfrm rot="16200000">
                    <a:off x="6429692" y="4717593"/>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9" name="直方体 178">
                    <a:extLst>
                      <a:ext uri="{FF2B5EF4-FFF2-40B4-BE49-F238E27FC236}">
                        <a16:creationId xmlns:a16="http://schemas.microsoft.com/office/drawing/2014/main" id="{A25C7408-E300-4196-AE9D-88E2C9E5D38E}"/>
                      </a:ext>
                    </a:extLst>
                  </p:cNvPr>
                  <p:cNvSpPr/>
                  <p:nvPr/>
                </p:nvSpPr>
                <p:spPr>
                  <a:xfrm rot="16200000">
                    <a:off x="5579327" y="4710440"/>
                    <a:ext cx="618314" cy="1157554"/>
                  </a:xfrm>
                  <a:prstGeom prst="cube">
                    <a:avLst>
                      <a:gd name="adj" fmla="val 62616"/>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73" name="フローチャート: 磁気ディスク 172">
                  <a:extLst>
                    <a:ext uri="{FF2B5EF4-FFF2-40B4-BE49-F238E27FC236}">
                      <a16:creationId xmlns:a16="http://schemas.microsoft.com/office/drawing/2014/main" id="{3DFC30C2-29F7-4CA5-A46D-1DAC1E6D61DD}"/>
                    </a:ext>
                  </a:extLst>
                </p:cNvPr>
                <p:cNvSpPr/>
                <p:nvPr/>
              </p:nvSpPr>
              <p:spPr>
                <a:xfrm>
                  <a:off x="3310279" y="4058827"/>
                  <a:ext cx="964679" cy="400602"/>
                </a:xfrm>
                <a:prstGeom prst="flowChartMagneticDisk">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4" name="フローチャート: 磁気ディスク 173">
                  <a:extLst>
                    <a:ext uri="{FF2B5EF4-FFF2-40B4-BE49-F238E27FC236}">
                      <a16:creationId xmlns:a16="http://schemas.microsoft.com/office/drawing/2014/main" id="{2D86573D-9377-481B-9F4E-2637C9FDBAAA}"/>
                    </a:ext>
                  </a:extLst>
                </p:cNvPr>
                <p:cNvSpPr/>
                <p:nvPr/>
              </p:nvSpPr>
              <p:spPr>
                <a:xfrm>
                  <a:off x="4540507" y="4059595"/>
                  <a:ext cx="964679" cy="400602"/>
                </a:xfrm>
                <a:prstGeom prst="flowChartMagneticDisk">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5" name="フローチャート: 磁気ディスク 174">
                  <a:extLst>
                    <a:ext uri="{FF2B5EF4-FFF2-40B4-BE49-F238E27FC236}">
                      <a16:creationId xmlns:a16="http://schemas.microsoft.com/office/drawing/2014/main" id="{5B4D2E98-B87A-4BE0-8FD2-B871C76CD544}"/>
                    </a:ext>
                  </a:extLst>
                </p:cNvPr>
                <p:cNvSpPr/>
                <p:nvPr/>
              </p:nvSpPr>
              <p:spPr>
                <a:xfrm>
                  <a:off x="5757401" y="4045293"/>
                  <a:ext cx="964679" cy="400602"/>
                </a:xfrm>
                <a:prstGeom prst="flowChartMagneticDisk">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6" name="フローチャート: 磁気ディスク 175">
                  <a:extLst>
                    <a:ext uri="{FF2B5EF4-FFF2-40B4-BE49-F238E27FC236}">
                      <a16:creationId xmlns:a16="http://schemas.microsoft.com/office/drawing/2014/main" id="{749E5F6B-05C3-457F-9B4C-BD2C9F7358A6}"/>
                    </a:ext>
                  </a:extLst>
                </p:cNvPr>
                <p:cNvSpPr/>
                <p:nvPr/>
              </p:nvSpPr>
              <p:spPr>
                <a:xfrm>
                  <a:off x="7003170" y="4058236"/>
                  <a:ext cx="964679" cy="400602"/>
                </a:xfrm>
                <a:prstGeom prst="flowChartMagneticDisk">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68" name="フローチャート: 磁気ディスク 167">
                <a:extLst>
                  <a:ext uri="{FF2B5EF4-FFF2-40B4-BE49-F238E27FC236}">
                    <a16:creationId xmlns:a16="http://schemas.microsoft.com/office/drawing/2014/main" id="{0FC8BF09-CC30-4A08-9761-3E5B0AF5E3DC}"/>
                  </a:ext>
                </a:extLst>
              </p:cNvPr>
              <p:cNvSpPr/>
              <p:nvPr/>
            </p:nvSpPr>
            <p:spPr>
              <a:xfrm>
                <a:off x="1966439" y="4173494"/>
                <a:ext cx="964679" cy="400602"/>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9" name="フローチャート: 磁気ディスク 168">
                <a:extLst>
                  <a:ext uri="{FF2B5EF4-FFF2-40B4-BE49-F238E27FC236}">
                    <a16:creationId xmlns:a16="http://schemas.microsoft.com/office/drawing/2014/main" id="{F171CE22-7D39-4CC4-9E08-1A7CFFEB2106}"/>
                  </a:ext>
                </a:extLst>
              </p:cNvPr>
              <p:cNvSpPr/>
              <p:nvPr/>
            </p:nvSpPr>
            <p:spPr>
              <a:xfrm>
                <a:off x="1423571" y="3642357"/>
                <a:ext cx="964679" cy="400602"/>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0" name="フローチャート: 磁気ディスク 169">
                <a:extLst>
                  <a:ext uri="{FF2B5EF4-FFF2-40B4-BE49-F238E27FC236}">
                    <a16:creationId xmlns:a16="http://schemas.microsoft.com/office/drawing/2014/main" id="{959DBD14-C42F-4F3E-9C37-A357DDDCD7B4}"/>
                  </a:ext>
                </a:extLst>
              </p:cNvPr>
              <p:cNvSpPr/>
              <p:nvPr/>
            </p:nvSpPr>
            <p:spPr>
              <a:xfrm>
                <a:off x="936564" y="3100158"/>
                <a:ext cx="964679" cy="400602"/>
              </a:xfrm>
              <a:prstGeom prst="flowChartMagneticDisk">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6" name="スライド番号プレースホルダー 5"/>
          <p:cNvSpPr>
            <a:spLocks noGrp="1"/>
          </p:cNvSpPr>
          <p:nvPr>
            <p:ph type="sldNum" sz="quarter" idx="12"/>
          </p:nvPr>
        </p:nvSpPr>
        <p:spPr/>
        <p:txBody>
          <a:bodyPr/>
          <a:lstStyle/>
          <a:p>
            <a:fld id="{8C9C3BA3-F2E4-4F2D-87E5-5154CA402B4F}" type="slidenum">
              <a:rPr kumimoji="1" lang="ja-JP" altLang="en-US" sz="1050" smtClean="0">
                <a:solidFill>
                  <a:schemeClr val="tx1"/>
                </a:solidFill>
              </a:rPr>
              <a:t>2</a:t>
            </a:fld>
            <a:endParaRPr kumimoji="1" lang="ja-JP" altLang="en-US" sz="1050" dirty="0">
              <a:solidFill>
                <a:schemeClr val="tx1"/>
              </a:solidFill>
            </a:endParaRPr>
          </a:p>
        </p:txBody>
      </p:sp>
    </p:spTree>
    <p:extLst>
      <p:ext uri="{BB962C8B-B14F-4D97-AF65-F5344CB8AC3E}">
        <p14:creationId xmlns:p14="http://schemas.microsoft.com/office/powerpoint/2010/main" val="1438352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四角形: 角を丸くする 39">
            <a:extLst>
              <a:ext uri="{FF2B5EF4-FFF2-40B4-BE49-F238E27FC236}">
                <a16:creationId xmlns:a16="http://schemas.microsoft.com/office/drawing/2014/main" id="{F294BE26-B7F7-4AFB-BE7C-9282CC00CEFB}"/>
              </a:ext>
            </a:extLst>
          </p:cNvPr>
          <p:cNvSpPr/>
          <p:nvPr/>
        </p:nvSpPr>
        <p:spPr>
          <a:xfrm>
            <a:off x="4559300" y="609489"/>
            <a:ext cx="3784930" cy="3545065"/>
          </a:xfrm>
          <a:prstGeom prst="roundRect">
            <a:avLst>
              <a:gd name="adj" fmla="val 10542"/>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正方形/長方形 2">
            <a:extLst>
              <a:ext uri="{FF2B5EF4-FFF2-40B4-BE49-F238E27FC236}">
                <a16:creationId xmlns:a16="http://schemas.microsoft.com/office/drawing/2014/main" id="{3F6BE45C-5147-43D1-B80D-03BAADEF3E72}"/>
              </a:ext>
            </a:extLst>
          </p:cNvPr>
          <p:cNvSpPr/>
          <p:nvPr/>
        </p:nvSpPr>
        <p:spPr>
          <a:xfrm>
            <a:off x="1309402" y="-9306"/>
            <a:ext cx="6540223" cy="436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クリッピング領域計算</a:t>
            </a:r>
          </a:p>
        </p:txBody>
      </p:sp>
      <p:sp>
        <p:nvSpPr>
          <p:cNvPr id="8" name="正方形/長方形 7">
            <a:extLst>
              <a:ext uri="{FF2B5EF4-FFF2-40B4-BE49-F238E27FC236}">
                <a16:creationId xmlns:a16="http://schemas.microsoft.com/office/drawing/2014/main" id="{9A1D5340-7140-48E9-9654-753E9F17BFB9}"/>
              </a:ext>
            </a:extLst>
          </p:cNvPr>
          <p:cNvSpPr/>
          <p:nvPr/>
        </p:nvSpPr>
        <p:spPr>
          <a:xfrm>
            <a:off x="215570" y="675524"/>
            <a:ext cx="3784930" cy="263953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9" name="テキスト ボックス 18">
            <a:extLst>
              <a:ext uri="{FF2B5EF4-FFF2-40B4-BE49-F238E27FC236}">
                <a16:creationId xmlns:a16="http://schemas.microsoft.com/office/drawing/2014/main" id="{1A2E6B84-6DB1-4990-921F-DC46B6DF23B6}"/>
              </a:ext>
            </a:extLst>
          </p:cNvPr>
          <p:cNvSpPr txBox="1"/>
          <p:nvPr/>
        </p:nvSpPr>
        <p:spPr>
          <a:xfrm>
            <a:off x="6706125" y="1169684"/>
            <a:ext cx="1569660" cy="369332"/>
          </a:xfrm>
          <a:prstGeom prst="rect">
            <a:avLst/>
          </a:prstGeom>
          <a:noFill/>
        </p:spPr>
        <p:txBody>
          <a:bodyPr wrap="none" rtlCol="0">
            <a:spAutoFit/>
          </a:bodyPr>
          <a:lstStyle/>
          <a:p>
            <a:r>
              <a:rPr kumimoji="1" lang="ja-JP" altLang="en-US" dirty="0"/>
              <a:t>対象物の長辺</a:t>
            </a:r>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2CB21331-D218-4A1D-8BBB-9FAB85CA2C0C}"/>
                  </a:ext>
                </a:extLst>
              </p:cNvPr>
              <p:cNvSpPr txBox="1"/>
              <p:nvPr/>
            </p:nvSpPr>
            <p:spPr>
              <a:xfrm>
                <a:off x="370596" y="766044"/>
                <a:ext cx="962705" cy="396000"/>
              </a:xfrm>
              <a:prstGeom prst="rect">
                <a:avLst/>
              </a:prstGeom>
              <a:solidFill>
                <a:schemeClr val="bg1"/>
              </a:solidFill>
              <a:ln>
                <a:noFill/>
              </a:ln>
            </p:spPr>
            <p:txBody>
              <a:bodyPr wrap="square" lIns="0" tIns="0" rIns="0" bIns="0" rtlCol="0" anchor="ctr" anchorCtr="0">
                <a:spAutoFit/>
              </a:bodyPr>
              <a:lstStyle/>
              <a:p>
                <a:pPr/>
                <a14:m>
                  <m:oMathPara xmlns:m="http://schemas.openxmlformats.org/officeDocument/2006/math">
                    <m:oMathParaPr>
                      <m:jc m:val="centerGroup"/>
                    </m:oMathParaPr>
                    <m:oMath xmlns:m="http://schemas.openxmlformats.org/officeDocument/2006/math">
                      <m:d>
                        <m:dPr>
                          <m:ctrlPr>
                            <a:rPr kumimoji="1" lang="en-US" altLang="ja-JP" i="1" smtClean="0">
                              <a:latin typeface="Cambria Math" panose="02040503050406030204" pitchFamily="18" charset="0"/>
                            </a:rPr>
                          </m:ctrlPr>
                        </m:dPr>
                        <m:e>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1</m:t>
                              </m:r>
                            </m:sub>
                          </m:sSub>
                        </m:e>
                      </m:d>
                    </m:oMath>
                  </m:oMathPara>
                </a14:m>
                <a:endParaRPr kumimoji="1" lang="ja-JP" altLang="en-US" sz="2000" dirty="0"/>
              </a:p>
            </p:txBody>
          </p:sp>
        </mc:Choice>
        <mc:Fallback xmlns="">
          <p:sp>
            <p:nvSpPr>
              <p:cNvPr id="2" name="テキスト ボックス 1">
                <a:extLst>
                  <a:ext uri="{FF2B5EF4-FFF2-40B4-BE49-F238E27FC236}">
                    <a16:creationId xmlns:a16="http://schemas.microsoft.com/office/drawing/2014/main" id="{2CB21331-D218-4A1D-8BBB-9FAB85CA2C0C}"/>
                  </a:ext>
                </a:extLst>
              </p:cNvPr>
              <p:cNvSpPr txBox="1">
                <a:spLocks noRot="1" noChangeAspect="1" noMove="1" noResize="1" noEditPoints="1" noAdjustHandles="1" noChangeArrowheads="1" noChangeShapeType="1" noTextEdit="1"/>
              </p:cNvSpPr>
              <p:nvPr/>
            </p:nvSpPr>
            <p:spPr>
              <a:xfrm>
                <a:off x="370596" y="766044"/>
                <a:ext cx="962705" cy="396000"/>
              </a:xfrm>
              <a:prstGeom prst="rect">
                <a:avLst/>
              </a:prstGeom>
              <a:blipFill>
                <a:blip r:embed="rId2"/>
                <a:stretch>
                  <a:fillRect b="-3077"/>
                </a:stretch>
              </a:blipFill>
              <a:ln>
                <a:noFill/>
              </a:ln>
            </p:spPr>
            <p:txBody>
              <a:bodyPr/>
              <a:lstStyle/>
              <a:p>
                <a:r>
                  <a:rPr lang="ja-JP" altLang="en-US">
                    <a:noFill/>
                  </a:rPr>
                  <a:t> </a:t>
                </a:r>
              </a:p>
            </p:txBody>
          </p:sp>
        </mc:Fallback>
      </mc:AlternateContent>
      <p:sp>
        <p:nvSpPr>
          <p:cNvPr id="21" name="楕円 20">
            <a:extLst>
              <a:ext uri="{FF2B5EF4-FFF2-40B4-BE49-F238E27FC236}">
                <a16:creationId xmlns:a16="http://schemas.microsoft.com/office/drawing/2014/main" id="{E26F5ECC-BB4D-4E19-885C-474573633FEC}"/>
              </a:ext>
            </a:extLst>
          </p:cNvPr>
          <p:cNvSpPr/>
          <p:nvPr/>
        </p:nvSpPr>
        <p:spPr>
          <a:xfrm>
            <a:off x="1201054" y="1149113"/>
            <a:ext cx="216694" cy="2166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DD127773-401E-4BAF-91E7-7DD6AF3250B4}"/>
                  </a:ext>
                </a:extLst>
              </p:cNvPr>
              <p:cNvSpPr txBox="1"/>
              <p:nvPr/>
            </p:nvSpPr>
            <p:spPr>
              <a:xfrm>
                <a:off x="2887217" y="2769699"/>
                <a:ext cx="962705" cy="396000"/>
              </a:xfrm>
              <a:prstGeom prst="rect">
                <a:avLst/>
              </a:prstGeom>
              <a:solidFill>
                <a:schemeClr val="bg1"/>
              </a:solidFill>
              <a:ln>
                <a:noFill/>
              </a:ln>
            </p:spPr>
            <p:txBody>
              <a:bodyPr wrap="square" lIns="0" tIns="0" rIns="0" bIns="0" rtlCol="0" anchor="ctr" anchorCtr="0">
                <a:spAutoFit/>
              </a:bodyPr>
              <a:lstStyle/>
              <a:p>
                <a:pPr/>
                <a14:m>
                  <m:oMathPara xmlns:m="http://schemas.openxmlformats.org/officeDocument/2006/math">
                    <m:oMathParaPr>
                      <m:jc m:val="centerGroup"/>
                    </m:oMathParaPr>
                    <m:oMath xmlns:m="http://schemas.openxmlformats.org/officeDocument/2006/math">
                      <m:d>
                        <m:dPr>
                          <m:ctrlPr>
                            <a:rPr kumimoji="1" lang="en-US" altLang="ja-JP" i="1" smtClean="0">
                              <a:latin typeface="Cambria Math" panose="02040503050406030204" pitchFamily="18" charset="0"/>
                            </a:rPr>
                          </m:ctrlPr>
                        </m:dPr>
                        <m:e>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2</m:t>
                              </m:r>
                            </m:sub>
                          </m:sSub>
                        </m:e>
                      </m:d>
                    </m:oMath>
                  </m:oMathPara>
                </a14:m>
                <a:endParaRPr kumimoji="1" lang="ja-JP" altLang="en-US" sz="2000" dirty="0"/>
              </a:p>
            </p:txBody>
          </p:sp>
        </mc:Choice>
        <mc:Fallback xmlns="">
          <p:sp>
            <p:nvSpPr>
              <p:cNvPr id="22" name="テキスト ボックス 21">
                <a:extLst>
                  <a:ext uri="{FF2B5EF4-FFF2-40B4-BE49-F238E27FC236}">
                    <a16:creationId xmlns:a16="http://schemas.microsoft.com/office/drawing/2014/main" id="{DD127773-401E-4BAF-91E7-7DD6AF3250B4}"/>
                  </a:ext>
                </a:extLst>
              </p:cNvPr>
              <p:cNvSpPr txBox="1">
                <a:spLocks noRot="1" noChangeAspect="1" noMove="1" noResize="1" noEditPoints="1" noAdjustHandles="1" noChangeArrowheads="1" noChangeShapeType="1" noTextEdit="1"/>
              </p:cNvSpPr>
              <p:nvPr/>
            </p:nvSpPr>
            <p:spPr>
              <a:xfrm>
                <a:off x="2887217" y="2769699"/>
                <a:ext cx="962705" cy="396000"/>
              </a:xfrm>
              <a:prstGeom prst="rect">
                <a:avLst/>
              </a:prstGeom>
              <a:blipFill>
                <a:blip r:embed="rId3"/>
                <a:stretch>
                  <a:fillRect b="-3077"/>
                </a:stretch>
              </a:blipFill>
              <a:ln>
                <a:noFill/>
              </a:ln>
            </p:spPr>
            <p:txBody>
              <a:bodyPr/>
              <a:lstStyle/>
              <a:p>
                <a:r>
                  <a:rPr lang="ja-JP" altLang="en-US">
                    <a:noFill/>
                  </a:rPr>
                  <a:t> </a:t>
                </a:r>
              </a:p>
            </p:txBody>
          </p:sp>
        </mc:Fallback>
      </mc:AlternateContent>
      <p:cxnSp>
        <p:nvCxnSpPr>
          <p:cNvPr id="10" name="直線コネクタ 9">
            <a:extLst>
              <a:ext uri="{FF2B5EF4-FFF2-40B4-BE49-F238E27FC236}">
                <a16:creationId xmlns:a16="http://schemas.microsoft.com/office/drawing/2014/main" id="{81316414-1AC3-42A4-8201-30CDAE6B0CE5}"/>
              </a:ext>
            </a:extLst>
          </p:cNvPr>
          <p:cNvCxnSpPr/>
          <p:nvPr/>
        </p:nvCxnSpPr>
        <p:spPr>
          <a:xfrm flipH="1">
            <a:off x="1309402" y="1262403"/>
            <a:ext cx="1450886" cy="145088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370EDC2C-C267-4841-9761-8F64AE211F92}"/>
              </a:ext>
            </a:extLst>
          </p:cNvPr>
          <p:cNvSpPr/>
          <p:nvPr/>
        </p:nvSpPr>
        <p:spPr>
          <a:xfrm>
            <a:off x="1309402" y="1262403"/>
            <a:ext cx="1450886" cy="1450885"/>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a:extLst>
              <a:ext uri="{FF2B5EF4-FFF2-40B4-BE49-F238E27FC236}">
                <a16:creationId xmlns:a16="http://schemas.microsoft.com/office/drawing/2014/main" id="{FAF80DED-CD06-4FDC-AE42-A01F90A63E21}"/>
              </a:ext>
            </a:extLst>
          </p:cNvPr>
          <p:cNvGrpSpPr/>
          <p:nvPr/>
        </p:nvGrpSpPr>
        <p:grpSpPr>
          <a:xfrm rot="3286566">
            <a:off x="1894712" y="1381241"/>
            <a:ext cx="342536" cy="1151890"/>
            <a:chOff x="5234940" y="1066800"/>
            <a:chExt cx="1722120" cy="5791200"/>
          </a:xfrm>
          <a:solidFill>
            <a:schemeClr val="bg1"/>
          </a:solidFill>
        </p:grpSpPr>
        <p:sp>
          <p:nvSpPr>
            <p:cNvPr id="14" name="円柱 13">
              <a:extLst>
                <a:ext uri="{FF2B5EF4-FFF2-40B4-BE49-F238E27FC236}">
                  <a16:creationId xmlns:a16="http://schemas.microsoft.com/office/drawing/2014/main" id="{6B46F7BC-E2E5-40D6-8F4D-845942607523}"/>
                </a:ext>
              </a:extLst>
            </p:cNvPr>
            <p:cNvSpPr/>
            <p:nvPr/>
          </p:nvSpPr>
          <p:spPr>
            <a:xfrm>
              <a:off x="5398770" y="1783080"/>
              <a:ext cx="1394460" cy="5074920"/>
            </a:xfrm>
            <a:prstGeom prst="ca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円柱 14">
              <a:extLst>
                <a:ext uri="{FF2B5EF4-FFF2-40B4-BE49-F238E27FC236}">
                  <a16:creationId xmlns:a16="http://schemas.microsoft.com/office/drawing/2014/main" id="{C210C76B-C8DC-417D-9FA7-9D19609B4F77}"/>
                </a:ext>
              </a:extLst>
            </p:cNvPr>
            <p:cNvSpPr/>
            <p:nvPr/>
          </p:nvSpPr>
          <p:spPr>
            <a:xfrm>
              <a:off x="5234940" y="1066800"/>
              <a:ext cx="1722120" cy="1889760"/>
            </a:xfrm>
            <a:prstGeom prst="ca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cxnSp>
        <p:nvCxnSpPr>
          <p:cNvPr id="13" name="直線コネクタ 12">
            <a:extLst>
              <a:ext uri="{FF2B5EF4-FFF2-40B4-BE49-F238E27FC236}">
                <a16:creationId xmlns:a16="http://schemas.microsoft.com/office/drawing/2014/main" id="{BBC62A19-E5CD-4AAE-8170-B6E406A0FD37}"/>
              </a:ext>
            </a:extLst>
          </p:cNvPr>
          <p:cNvCxnSpPr>
            <a:cxnSpLocks/>
            <a:stCxn id="15" idx="1"/>
            <a:endCxn id="14" idx="3"/>
          </p:cNvCxnSpPr>
          <p:nvPr/>
        </p:nvCxnSpPr>
        <p:spPr>
          <a:xfrm flipH="1">
            <a:off x="1595488" y="1624996"/>
            <a:ext cx="940984" cy="6643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楕円 22">
            <a:extLst>
              <a:ext uri="{FF2B5EF4-FFF2-40B4-BE49-F238E27FC236}">
                <a16:creationId xmlns:a16="http://schemas.microsoft.com/office/drawing/2014/main" id="{361D931F-BC75-44A5-ADFD-21D87D58D1F8}"/>
              </a:ext>
            </a:extLst>
          </p:cNvPr>
          <p:cNvSpPr/>
          <p:nvPr/>
        </p:nvSpPr>
        <p:spPr>
          <a:xfrm>
            <a:off x="2651941" y="2583853"/>
            <a:ext cx="216694" cy="2166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a:extLst>
              <a:ext uri="{FF2B5EF4-FFF2-40B4-BE49-F238E27FC236}">
                <a16:creationId xmlns:a16="http://schemas.microsoft.com/office/drawing/2014/main" id="{1B654658-F57D-4FBD-A2F0-9C7A6AEB4B5F}"/>
              </a:ext>
            </a:extLst>
          </p:cNvPr>
          <p:cNvCxnSpPr>
            <a:cxnSpLocks/>
          </p:cNvCxnSpPr>
          <p:nvPr/>
        </p:nvCxnSpPr>
        <p:spPr>
          <a:xfrm>
            <a:off x="5435602" y="1322594"/>
            <a:ext cx="115887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左中かっこ 27">
            <a:extLst>
              <a:ext uri="{FF2B5EF4-FFF2-40B4-BE49-F238E27FC236}">
                <a16:creationId xmlns:a16="http://schemas.microsoft.com/office/drawing/2014/main" id="{9E430886-D913-4BB1-874B-77281B6AB918}"/>
              </a:ext>
            </a:extLst>
          </p:cNvPr>
          <p:cNvSpPr/>
          <p:nvPr/>
        </p:nvSpPr>
        <p:spPr>
          <a:xfrm rot="16200000">
            <a:off x="5977812" y="860798"/>
            <a:ext cx="74453" cy="11588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818C7F13-B302-49BB-97F6-45AC9625CE17}"/>
                  </a:ext>
                </a:extLst>
              </p:cNvPr>
              <p:cNvSpPr txBox="1"/>
              <p:nvPr/>
            </p:nvSpPr>
            <p:spPr>
              <a:xfrm>
                <a:off x="5942454" y="1596808"/>
                <a:ext cx="1451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𝑙</m:t>
                      </m:r>
                    </m:oMath>
                  </m:oMathPara>
                </a14:m>
                <a:endParaRPr kumimoji="1" lang="ja-JP" altLang="en-US" dirty="0"/>
              </a:p>
            </p:txBody>
          </p:sp>
        </mc:Choice>
        <mc:Fallback xmlns="">
          <p:sp>
            <p:nvSpPr>
              <p:cNvPr id="32" name="テキスト ボックス 31">
                <a:extLst>
                  <a:ext uri="{FF2B5EF4-FFF2-40B4-BE49-F238E27FC236}">
                    <a16:creationId xmlns:a16="http://schemas.microsoft.com/office/drawing/2014/main" id="{818C7F13-B302-49BB-97F6-45AC9625CE17}"/>
                  </a:ext>
                </a:extLst>
              </p:cNvPr>
              <p:cNvSpPr txBox="1">
                <a:spLocks noRot="1" noChangeAspect="1" noMove="1" noResize="1" noEditPoints="1" noAdjustHandles="1" noChangeArrowheads="1" noChangeShapeType="1" noTextEdit="1"/>
              </p:cNvSpPr>
              <p:nvPr/>
            </p:nvSpPr>
            <p:spPr>
              <a:xfrm>
                <a:off x="5942454" y="1596808"/>
                <a:ext cx="145168" cy="276999"/>
              </a:xfrm>
              <a:prstGeom prst="rect">
                <a:avLst/>
              </a:prstGeom>
              <a:blipFill>
                <a:blip r:embed="rId4"/>
                <a:stretch>
                  <a:fillRect l="-37500" r="-29167" b="-8889"/>
                </a:stretch>
              </a:blipFill>
            </p:spPr>
            <p:txBody>
              <a:bodyPr/>
              <a:lstStyle/>
              <a:p>
                <a:r>
                  <a:rPr lang="ja-JP" altLang="en-US">
                    <a:noFill/>
                  </a:rPr>
                  <a:t> </a:t>
                </a:r>
              </a:p>
            </p:txBody>
          </p:sp>
        </mc:Fallback>
      </mc:AlternateContent>
      <p:sp>
        <p:nvSpPr>
          <p:cNvPr id="35" name="楕円 34">
            <a:extLst>
              <a:ext uri="{FF2B5EF4-FFF2-40B4-BE49-F238E27FC236}">
                <a16:creationId xmlns:a16="http://schemas.microsoft.com/office/drawing/2014/main" id="{657B24C1-BC83-453C-8DED-F51D1996152C}"/>
              </a:ext>
            </a:extLst>
          </p:cNvPr>
          <p:cNvSpPr/>
          <p:nvPr/>
        </p:nvSpPr>
        <p:spPr>
          <a:xfrm>
            <a:off x="1947916" y="1862692"/>
            <a:ext cx="216694" cy="21669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矢印: 下 36">
            <a:extLst>
              <a:ext uri="{FF2B5EF4-FFF2-40B4-BE49-F238E27FC236}">
                <a16:creationId xmlns:a16="http://schemas.microsoft.com/office/drawing/2014/main" id="{09523B51-17A1-464D-94CF-EB46BD909922}"/>
              </a:ext>
            </a:extLst>
          </p:cNvPr>
          <p:cNvSpPr/>
          <p:nvPr/>
        </p:nvSpPr>
        <p:spPr>
          <a:xfrm rot="476969">
            <a:off x="1948319" y="1145804"/>
            <a:ext cx="335465" cy="7155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F9196AAE-B000-44EC-BA25-6A0041DCD1A7}"/>
                  </a:ext>
                </a:extLst>
              </p:cNvPr>
              <p:cNvSpPr txBox="1"/>
              <p:nvPr/>
            </p:nvSpPr>
            <p:spPr>
              <a:xfrm>
                <a:off x="1766853" y="771815"/>
                <a:ext cx="962705" cy="396000"/>
              </a:xfrm>
              <a:prstGeom prst="rect">
                <a:avLst/>
              </a:prstGeom>
              <a:solidFill>
                <a:schemeClr val="bg1"/>
              </a:solidFill>
              <a:ln>
                <a:noFill/>
              </a:ln>
            </p:spPr>
            <p:txBody>
              <a:bodyPr wrap="square" lIns="0" tIns="0" rIns="0" bIns="0" rtlCol="0" anchor="ctr" anchorCtr="0">
                <a:spAutoFit/>
              </a:bodyPr>
              <a:lstStyle/>
              <a:p>
                <a:pPr/>
                <a14:m>
                  <m:oMathPara xmlns:m="http://schemas.openxmlformats.org/officeDocument/2006/math">
                    <m:oMathParaPr>
                      <m:jc m:val="centerGroup"/>
                    </m:oMathParaPr>
                    <m:oMath xmlns:m="http://schemas.openxmlformats.org/officeDocument/2006/math">
                      <m:d>
                        <m:dPr>
                          <m:ctrlPr>
                            <a:rPr kumimoji="1" lang="en-US" altLang="ja-JP" i="1" smtClean="0">
                              <a:latin typeface="Cambria Math" panose="02040503050406030204" pitchFamily="18" charset="0"/>
                            </a:rPr>
                          </m:ctrlPr>
                        </m:dPr>
                        <m:e>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𝐺</m:t>
                              </m:r>
                            </m:e>
                            <m:sub>
                              <m:r>
                                <a:rPr kumimoji="1" lang="en-US" altLang="ja-JP" b="0" i="1" smtClean="0">
                                  <a:latin typeface="Cambria Math" panose="02040503050406030204" pitchFamily="18" charset="0"/>
                                </a:rPr>
                                <m:t>𝑥</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𝐺</m:t>
                              </m:r>
                            </m:e>
                            <m:sub>
                              <m:r>
                                <a:rPr kumimoji="1" lang="en-US" altLang="ja-JP" b="0" i="1" smtClean="0">
                                  <a:latin typeface="Cambria Math" panose="02040503050406030204" pitchFamily="18" charset="0"/>
                                </a:rPr>
                                <m:t>𝑦</m:t>
                              </m:r>
                            </m:sub>
                          </m:sSub>
                        </m:e>
                      </m:d>
                    </m:oMath>
                  </m:oMathPara>
                </a14:m>
                <a:endParaRPr kumimoji="1" lang="ja-JP" altLang="en-US" sz="2000" dirty="0"/>
              </a:p>
            </p:txBody>
          </p:sp>
        </mc:Choice>
        <mc:Fallback xmlns="">
          <p:sp>
            <p:nvSpPr>
              <p:cNvPr id="38" name="テキスト ボックス 37">
                <a:extLst>
                  <a:ext uri="{FF2B5EF4-FFF2-40B4-BE49-F238E27FC236}">
                    <a16:creationId xmlns:a16="http://schemas.microsoft.com/office/drawing/2014/main" id="{F9196AAE-B000-44EC-BA25-6A0041DCD1A7}"/>
                  </a:ext>
                </a:extLst>
              </p:cNvPr>
              <p:cNvSpPr txBox="1">
                <a:spLocks noRot="1" noChangeAspect="1" noMove="1" noResize="1" noEditPoints="1" noAdjustHandles="1" noChangeArrowheads="1" noChangeShapeType="1" noTextEdit="1"/>
              </p:cNvSpPr>
              <p:nvPr/>
            </p:nvSpPr>
            <p:spPr>
              <a:xfrm>
                <a:off x="1766853" y="771815"/>
                <a:ext cx="962705" cy="396000"/>
              </a:xfrm>
              <a:prstGeom prst="rect">
                <a:avLst/>
              </a:prstGeom>
              <a:blipFill>
                <a:blip r:embed="rId5"/>
                <a:stretch>
                  <a:fillRect b="-4615"/>
                </a:stretch>
              </a:blipFill>
              <a:ln>
                <a:noFill/>
              </a:ln>
            </p:spPr>
            <p:txBody>
              <a:bodyPr/>
              <a:lstStyle/>
              <a:p>
                <a:r>
                  <a:rPr lang="ja-JP" altLang="en-US">
                    <a:noFill/>
                  </a:rPr>
                  <a:t> </a:t>
                </a:r>
              </a:p>
            </p:txBody>
          </p:sp>
        </mc:Fallback>
      </mc:AlternateContent>
      <p:sp>
        <p:nvSpPr>
          <p:cNvPr id="41" name="テキスト ボックス 40">
            <a:extLst>
              <a:ext uri="{FF2B5EF4-FFF2-40B4-BE49-F238E27FC236}">
                <a16:creationId xmlns:a16="http://schemas.microsoft.com/office/drawing/2014/main" id="{F817C4C6-1573-448D-B19E-13D8DE3AC304}"/>
              </a:ext>
            </a:extLst>
          </p:cNvPr>
          <p:cNvSpPr txBox="1"/>
          <p:nvPr/>
        </p:nvSpPr>
        <p:spPr>
          <a:xfrm>
            <a:off x="4731866" y="675524"/>
            <a:ext cx="1210588" cy="400110"/>
          </a:xfrm>
          <a:prstGeom prst="rect">
            <a:avLst/>
          </a:prstGeom>
          <a:noFill/>
        </p:spPr>
        <p:txBody>
          <a:bodyPr wrap="none" rtlCol="0">
            <a:spAutoFit/>
          </a:bodyPr>
          <a:lstStyle/>
          <a:p>
            <a:r>
              <a:rPr kumimoji="1" lang="ja-JP" altLang="en-US" sz="2000" b="1" dirty="0"/>
              <a:t>計算方法</a:t>
            </a:r>
          </a:p>
        </p:txBody>
      </p:sp>
      <p:pic>
        <p:nvPicPr>
          <p:cNvPr id="46" name="図 45">
            <a:extLst>
              <a:ext uri="{FF2B5EF4-FFF2-40B4-BE49-F238E27FC236}">
                <a16:creationId xmlns:a16="http://schemas.microsoft.com/office/drawing/2014/main" id="{A4B561A6-BBB9-4A6B-ADFD-5D00C3D0E630}"/>
              </a:ext>
            </a:extLst>
          </p:cNvPr>
          <p:cNvPicPr>
            <a:picLocks noChangeAspect="1"/>
          </p:cNvPicPr>
          <p:nvPr/>
        </p:nvPicPr>
        <p:blipFill>
          <a:blip r:embed="rId6"/>
          <a:stretch>
            <a:fillRect/>
          </a:stretch>
        </p:blipFill>
        <p:spPr>
          <a:xfrm>
            <a:off x="215570" y="4349145"/>
            <a:ext cx="4695182" cy="1762741"/>
          </a:xfrm>
          <a:prstGeom prst="rect">
            <a:avLst/>
          </a:prstGeom>
        </p:spPr>
      </p:pic>
      <p:sp>
        <p:nvSpPr>
          <p:cNvPr id="47" name="テキスト ボックス 46">
            <a:extLst>
              <a:ext uri="{FF2B5EF4-FFF2-40B4-BE49-F238E27FC236}">
                <a16:creationId xmlns:a16="http://schemas.microsoft.com/office/drawing/2014/main" id="{9FE2FD39-F03F-4A19-BB1C-6E070220E30C}"/>
              </a:ext>
            </a:extLst>
          </p:cNvPr>
          <p:cNvSpPr txBox="1"/>
          <p:nvPr/>
        </p:nvSpPr>
        <p:spPr>
          <a:xfrm>
            <a:off x="147816" y="3646446"/>
            <a:ext cx="2895344" cy="707886"/>
          </a:xfrm>
          <a:prstGeom prst="rect">
            <a:avLst/>
          </a:prstGeom>
          <a:noFill/>
        </p:spPr>
        <p:txBody>
          <a:bodyPr wrap="none" rtlCol="0">
            <a:spAutoFit/>
          </a:bodyPr>
          <a:lstStyle/>
          <a:p>
            <a:r>
              <a:rPr kumimoji="1" lang="ja-JP" altLang="en-US" sz="2000" dirty="0"/>
              <a:t>アプリケーション</a:t>
            </a:r>
            <a:endParaRPr kumimoji="1" lang="en-US" altLang="ja-JP" sz="2000" dirty="0"/>
          </a:p>
          <a:p>
            <a:r>
              <a:rPr kumimoji="1" lang="ja-JP" altLang="en-US" sz="2000" dirty="0"/>
              <a:t>統合動作</a:t>
            </a:r>
            <a:r>
              <a:rPr kumimoji="1" lang="en-US" altLang="ja-JP" sz="2000" dirty="0"/>
              <a:t>, </a:t>
            </a:r>
            <a:r>
              <a:rPr lang="ja-JP" altLang="en-US" sz="2000" dirty="0"/>
              <a:t>条件指定部分</a:t>
            </a:r>
            <a:endParaRPr lang="en-US" altLang="ja-JP" sz="2000" dirty="0"/>
          </a:p>
        </p:txBody>
      </p:sp>
      <p:sp>
        <p:nvSpPr>
          <p:cNvPr id="48" name="正方形/長方形 47">
            <a:extLst>
              <a:ext uri="{FF2B5EF4-FFF2-40B4-BE49-F238E27FC236}">
                <a16:creationId xmlns:a16="http://schemas.microsoft.com/office/drawing/2014/main" id="{8E512D73-A5F7-4E12-A780-2F69AD67B327}"/>
              </a:ext>
            </a:extLst>
          </p:cNvPr>
          <p:cNvSpPr/>
          <p:nvPr/>
        </p:nvSpPr>
        <p:spPr>
          <a:xfrm>
            <a:off x="3762317" y="4875578"/>
            <a:ext cx="1186535" cy="429022"/>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9" name="図 48">
            <a:extLst>
              <a:ext uri="{FF2B5EF4-FFF2-40B4-BE49-F238E27FC236}">
                <a16:creationId xmlns:a16="http://schemas.microsoft.com/office/drawing/2014/main" id="{40AB465E-2F0D-44DD-AAFB-C8FF5B3DA6CE}"/>
              </a:ext>
            </a:extLst>
          </p:cNvPr>
          <p:cNvPicPr>
            <a:picLocks noChangeAspect="1"/>
          </p:cNvPicPr>
          <p:nvPr/>
        </p:nvPicPr>
        <p:blipFill rotWithShape="1">
          <a:blip r:embed="rId7"/>
          <a:srcRect l="76410" t="34104" b="51570"/>
          <a:stretch/>
        </p:blipFill>
        <p:spPr>
          <a:xfrm>
            <a:off x="5435602" y="5189949"/>
            <a:ext cx="3104871" cy="707886"/>
          </a:xfrm>
          <a:prstGeom prst="rect">
            <a:avLst/>
          </a:prstGeom>
          <a:ln w="28575">
            <a:solidFill>
              <a:schemeClr val="tx1">
                <a:lumMod val="95000"/>
                <a:lumOff val="5000"/>
              </a:schemeClr>
            </a:solidFill>
          </a:ln>
        </p:spPr>
      </p:pic>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DCACCC7B-7A59-4CF1-8E33-379357DE55A9}"/>
                  </a:ext>
                </a:extLst>
              </p:cNvPr>
              <p:cNvSpPr txBox="1"/>
              <p:nvPr/>
            </p:nvSpPr>
            <p:spPr>
              <a:xfrm>
                <a:off x="4869344" y="1952779"/>
                <a:ext cx="3251275" cy="3186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i="1" smtClean="0">
                              <a:latin typeface="Cambria Math" panose="02040503050406030204" pitchFamily="18" charset="0"/>
                            </a:rPr>
                          </m:ctrlPr>
                        </m:dPr>
                        <m:e>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 </m:t>
                          </m:r>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1</m:t>
                              </m:r>
                            </m:sub>
                          </m:sSub>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𝐺</m:t>
                              </m:r>
                            </m:e>
                            <m:sub>
                              <m:r>
                                <a:rPr kumimoji="1" lang="en-US" altLang="ja-JP" b="0" i="1" smtClean="0">
                                  <a:latin typeface="Cambria Math" panose="02040503050406030204" pitchFamily="18" charset="0"/>
                                </a:rPr>
                                <m:t>𝑥</m:t>
                              </m:r>
                            </m:sub>
                          </m:sSub>
                          <m:r>
                            <a:rPr kumimoji="1" lang="en-US" altLang="ja-JP" b="0" i="1" smtClean="0">
                              <a:latin typeface="Cambria Math" panose="02040503050406030204" pitchFamily="18" charset="0"/>
                            </a:rPr>
                            <m:t>−</m:t>
                          </m:r>
                          <m:f>
                            <m:fPr>
                              <m:type m:val="lin"/>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𝑙</m:t>
                              </m:r>
                              <m:r>
                                <a:rPr kumimoji="1" lang="en-US" altLang="ja-JP" b="0" i="1" smtClean="0">
                                  <a:latin typeface="Cambria Math" panose="02040503050406030204" pitchFamily="18" charset="0"/>
                                </a:rPr>
                                <m:t>′</m:t>
                              </m:r>
                            </m:num>
                            <m:den>
                              <m:r>
                                <a:rPr kumimoji="1" lang="en-US" altLang="ja-JP" b="0" i="1" smtClean="0">
                                  <a:latin typeface="Cambria Math" panose="02040503050406030204" pitchFamily="18" charset="0"/>
                                </a:rPr>
                                <m:t>2</m:t>
                              </m:r>
                            </m:den>
                          </m:f>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𝐺</m:t>
                              </m:r>
                            </m:e>
                            <m:sub>
                              <m:r>
                                <a:rPr kumimoji="1" lang="en-US" altLang="ja-JP" b="0" i="1" smtClean="0">
                                  <a:latin typeface="Cambria Math" panose="02040503050406030204" pitchFamily="18" charset="0"/>
                                </a:rPr>
                                <m:t>𝑦</m:t>
                              </m:r>
                            </m:sub>
                          </m:sSub>
                          <m:r>
                            <a:rPr kumimoji="1" lang="en-US" altLang="ja-JP" b="0" i="1" smtClean="0">
                              <a:latin typeface="Cambria Math" panose="02040503050406030204" pitchFamily="18" charset="0"/>
                            </a:rPr>
                            <m:t>−</m:t>
                          </m:r>
                          <m:f>
                            <m:fPr>
                              <m:type m:val="lin"/>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𝑙</m:t>
                              </m:r>
                              <m:r>
                                <a:rPr kumimoji="1" lang="en-US" altLang="ja-JP" b="0" i="1" smtClean="0">
                                  <a:latin typeface="Cambria Math" panose="02040503050406030204" pitchFamily="18" charset="0"/>
                                </a:rPr>
                                <m:t>′</m:t>
                              </m:r>
                            </m:num>
                            <m:den>
                              <m:r>
                                <a:rPr kumimoji="1" lang="en-US" altLang="ja-JP" b="0" i="1" smtClean="0">
                                  <a:latin typeface="Cambria Math" panose="02040503050406030204" pitchFamily="18" charset="0"/>
                                </a:rPr>
                                <m:t>2</m:t>
                              </m:r>
                            </m:den>
                          </m:f>
                        </m:e>
                      </m:d>
                    </m:oMath>
                  </m:oMathPara>
                </a14:m>
                <a:endParaRPr kumimoji="1" lang="ja-JP" altLang="en-US" dirty="0"/>
              </a:p>
            </p:txBody>
          </p:sp>
        </mc:Choice>
        <mc:Fallback xmlns="">
          <p:sp>
            <p:nvSpPr>
              <p:cNvPr id="33" name="テキスト ボックス 32">
                <a:extLst>
                  <a:ext uri="{FF2B5EF4-FFF2-40B4-BE49-F238E27FC236}">
                    <a16:creationId xmlns:a16="http://schemas.microsoft.com/office/drawing/2014/main" id="{DCACCC7B-7A59-4CF1-8E33-379357DE55A9}"/>
                  </a:ext>
                </a:extLst>
              </p:cNvPr>
              <p:cNvSpPr txBox="1">
                <a:spLocks noRot="1" noChangeAspect="1" noMove="1" noResize="1" noEditPoints="1" noAdjustHandles="1" noChangeArrowheads="1" noChangeShapeType="1" noTextEdit="1"/>
              </p:cNvSpPr>
              <p:nvPr/>
            </p:nvSpPr>
            <p:spPr>
              <a:xfrm>
                <a:off x="4869344" y="1952779"/>
                <a:ext cx="3251275" cy="318677"/>
              </a:xfrm>
              <a:prstGeom prst="rect">
                <a:avLst/>
              </a:prstGeom>
              <a:blipFill>
                <a:blip r:embed="rId8"/>
                <a:stretch>
                  <a:fillRect t="-139623" r="-13884" b="-2113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E1520788-2AF3-467F-9B7A-74199F6F999C}"/>
                  </a:ext>
                </a:extLst>
              </p:cNvPr>
              <p:cNvSpPr txBox="1"/>
              <p:nvPr/>
            </p:nvSpPr>
            <p:spPr>
              <a:xfrm>
                <a:off x="4846450" y="2364727"/>
                <a:ext cx="26445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kumimoji="1" lang="en-US" altLang="ja-JP" i="1" smtClean="0">
                              <a:latin typeface="Cambria Math" panose="02040503050406030204" pitchFamily="18" charset="0"/>
                            </a:rPr>
                          </m:ctrlPr>
                        </m:dPr>
                        <m:e>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 </m:t>
                          </m:r>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2</m:t>
                              </m:r>
                            </m:sub>
                          </m:sSub>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𝑙</m:t>
                          </m:r>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𝑙</m:t>
                          </m:r>
                          <m:r>
                            <a:rPr kumimoji="1" lang="en-US" altLang="ja-JP" b="0" i="1" smtClean="0">
                              <a:latin typeface="Cambria Math" panose="02040503050406030204" pitchFamily="18" charset="0"/>
                            </a:rPr>
                            <m:t>′</m:t>
                          </m:r>
                        </m:e>
                      </m:d>
                    </m:oMath>
                  </m:oMathPara>
                </a14:m>
                <a:endParaRPr kumimoji="1" lang="ja-JP" altLang="en-US" dirty="0"/>
              </a:p>
            </p:txBody>
          </p:sp>
        </mc:Choice>
        <mc:Fallback xmlns="">
          <p:sp>
            <p:nvSpPr>
              <p:cNvPr id="39" name="テキスト ボックス 38">
                <a:extLst>
                  <a:ext uri="{FF2B5EF4-FFF2-40B4-BE49-F238E27FC236}">
                    <a16:creationId xmlns:a16="http://schemas.microsoft.com/office/drawing/2014/main" id="{E1520788-2AF3-467F-9B7A-74199F6F999C}"/>
                  </a:ext>
                </a:extLst>
              </p:cNvPr>
              <p:cNvSpPr txBox="1">
                <a:spLocks noRot="1" noChangeAspect="1" noMove="1" noResize="1" noEditPoints="1" noAdjustHandles="1" noChangeArrowheads="1" noChangeShapeType="1" noTextEdit="1"/>
              </p:cNvSpPr>
              <p:nvPr/>
            </p:nvSpPr>
            <p:spPr>
              <a:xfrm>
                <a:off x="4846450" y="2364727"/>
                <a:ext cx="2644505" cy="276999"/>
              </a:xfrm>
              <a:prstGeom prst="rect">
                <a:avLst/>
              </a:prstGeom>
              <a:blipFill>
                <a:blip r:embed="rId9"/>
                <a:stretch>
                  <a:fillRect t="-4444"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BB5F905A-48C1-49B5-A1EA-A86A7991CA1F}"/>
                  </a:ext>
                </a:extLst>
              </p:cNvPr>
              <p:cNvSpPr txBox="1"/>
              <p:nvPr/>
            </p:nvSpPr>
            <p:spPr>
              <a:xfrm>
                <a:off x="6015038" y="3228818"/>
                <a:ext cx="9544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𝑙</m:t>
                          </m:r>
                        </m:e>
                        <m:sup>
                          <m:r>
                            <a:rPr kumimoji="1" lang="en-US" altLang="ja-JP" b="0" i="1" smtClean="0">
                              <a:latin typeface="Cambria Math" panose="02040503050406030204" pitchFamily="18" charset="0"/>
                            </a:rPr>
                            <m:t>′</m:t>
                          </m:r>
                        </m:sup>
                      </m:s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𝑙</m:t>
                      </m:r>
                      <m:r>
                        <a:rPr kumimoji="1" lang="en-US" altLang="ja-JP" b="0" i="1" smtClean="0">
                          <a:latin typeface="Cambria Math" panose="02040503050406030204" pitchFamily="18" charset="0"/>
                        </a:rPr>
                        <m:t>∗</m:t>
                      </m:r>
                      <m:r>
                        <a:rPr kumimoji="1" lang="ja-JP" altLang="en-US" b="0" i="1" smtClean="0">
                          <a:latin typeface="Cambria Math" panose="02040503050406030204" pitchFamily="18" charset="0"/>
                        </a:rPr>
                        <m:t>𝛼</m:t>
                      </m:r>
                    </m:oMath>
                  </m:oMathPara>
                </a14:m>
                <a:endParaRPr kumimoji="1" lang="ja-JP" altLang="en-US" dirty="0"/>
              </a:p>
            </p:txBody>
          </p:sp>
        </mc:Choice>
        <mc:Fallback xmlns="">
          <p:sp>
            <p:nvSpPr>
              <p:cNvPr id="50" name="テキスト ボックス 49">
                <a:extLst>
                  <a:ext uri="{FF2B5EF4-FFF2-40B4-BE49-F238E27FC236}">
                    <a16:creationId xmlns:a16="http://schemas.microsoft.com/office/drawing/2014/main" id="{BB5F905A-48C1-49B5-A1EA-A86A7991CA1F}"/>
                  </a:ext>
                </a:extLst>
              </p:cNvPr>
              <p:cNvSpPr txBox="1">
                <a:spLocks noRot="1" noChangeAspect="1" noMove="1" noResize="1" noEditPoints="1" noAdjustHandles="1" noChangeArrowheads="1" noChangeShapeType="1" noTextEdit="1"/>
              </p:cNvSpPr>
              <p:nvPr/>
            </p:nvSpPr>
            <p:spPr>
              <a:xfrm>
                <a:off x="6015038" y="3228818"/>
                <a:ext cx="954492" cy="276999"/>
              </a:xfrm>
              <a:prstGeom prst="rect">
                <a:avLst/>
              </a:prstGeom>
              <a:blipFill>
                <a:blip r:embed="rId10"/>
                <a:stretch>
                  <a:fillRect l="-5128" r="-2564" b="-88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C02E3095-7CFA-4927-883B-ED66A188FDAC}"/>
                  </a:ext>
                </a:extLst>
              </p:cNvPr>
              <p:cNvSpPr txBox="1"/>
              <p:nvPr/>
            </p:nvSpPr>
            <p:spPr>
              <a:xfrm>
                <a:off x="4869344" y="3585807"/>
                <a:ext cx="3197735" cy="307777"/>
              </a:xfrm>
              <a:prstGeom prst="rect">
                <a:avLst/>
              </a:prstGeom>
              <a:noFill/>
            </p:spPr>
            <p:txBody>
              <a:bodyPr wrap="none" lIns="0" tIns="0" rIns="0" bIns="0" rtlCol="0">
                <a:spAutoFit/>
              </a:bodyPr>
              <a:lstStyle/>
              <a:p>
                <a14:m>
                  <m:oMath xmlns:m="http://schemas.openxmlformats.org/officeDocument/2006/math">
                    <m:r>
                      <a:rPr kumimoji="1" lang="ja-JP" altLang="en-US" sz="2000" i="1" smtClean="0">
                        <a:latin typeface="Cambria Math" panose="02040503050406030204" pitchFamily="18" charset="0"/>
                      </a:rPr>
                      <m:t>𝛼</m:t>
                    </m:r>
                    <m:r>
                      <a:rPr kumimoji="1" lang="en-US" altLang="ja-JP" sz="2000" b="0" i="1" smtClean="0">
                        <a:latin typeface="Cambria Math" panose="02040503050406030204" pitchFamily="18" charset="0"/>
                      </a:rPr>
                      <m:t>:</m:t>
                    </m:r>
                  </m:oMath>
                </a14:m>
                <a:r>
                  <a:rPr kumimoji="1" lang="ja-JP" altLang="en-US" sz="2000" dirty="0"/>
                  <a:t>  切り取り領域調整用変数</a:t>
                </a:r>
              </a:p>
            </p:txBody>
          </p:sp>
        </mc:Choice>
        <mc:Fallback xmlns="">
          <p:sp>
            <p:nvSpPr>
              <p:cNvPr id="53" name="テキスト ボックス 52">
                <a:extLst>
                  <a:ext uri="{FF2B5EF4-FFF2-40B4-BE49-F238E27FC236}">
                    <a16:creationId xmlns:a16="http://schemas.microsoft.com/office/drawing/2014/main" id="{C02E3095-7CFA-4927-883B-ED66A188FDAC}"/>
                  </a:ext>
                </a:extLst>
              </p:cNvPr>
              <p:cNvSpPr txBox="1">
                <a:spLocks noRot="1" noChangeAspect="1" noMove="1" noResize="1" noEditPoints="1" noAdjustHandles="1" noChangeArrowheads="1" noChangeShapeType="1" noTextEdit="1"/>
              </p:cNvSpPr>
              <p:nvPr/>
            </p:nvSpPr>
            <p:spPr>
              <a:xfrm>
                <a:off x="4869344" y="3585807"/>
                <a:ext cx="3197735" cy="307777"/>
              </a:xfrm>
              <a:prstGeom prst="rect">
                <a:avLst/>
              </a:prstGeom>
              <a:blipFill>
                <a:blip r:embed="rId11"/>
                <a:stretch>
                  <a:fillRect l="-2099" t="-23529" r="-4389" b="-50980"/>
                </a:stretch>
              </a:blipFill>
            </p:spPr>
            <p:txBody>
              <a:bodyPr/>
              <a:lstStyle/>
              <a:p>
                <a:r>
                  <a:rPr lang="ja-JP" altLang="en-US">
                    <a:noFill/>
                  </a:rPr>
                  <a:t> </a:t>
                </a:r>
              </a:p>
            </p:txBody>
          </p:sp>
        </mc:Fallback>
      </mc:AlternateContent>
      <p:cxnSp>
        <p:nvCxnSpPr>
          <p:cNvPr id="55" name="直線コネクタ 54">
            <a:extLst>
              <a:ext uri="{FF2B5EF4-FFF2-40B4-BE49-F238E27FC236}">
                <a16:creationId xmlns:a16="http://schemas.microsoft.com/office/drawing/2014/main" id="{B1E36F98-4F8D-4F83-9529-35281842A458}"/>
              </a:ext>
            </a:extLst>
          </p:cNvPr>
          <p:cNvCxnSpPr>
            <a:cxnSpLocks/>
          </p:cNvCxnSpPr>
          <p:nvPr/>
        </p:nvCxnSpPr>
        <p:spPr>
          <a:xfrm>
            <a:off x="4948852" y="4872941"/>
            <a:ext cx="448650" cy="298959"/>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EA3CF045-2906-4701-A2B1-41EF8758DBFE}"/>
              </a:ext>
            </a:extLst>
          </p:cNvPr>
          <p:cNvCxnSpPr>
            <a:cxnSpLocks/>
          </p:cNvCxnSpPr>
          <p:nvPr/>
        </p:nvCxnSpPr>
        <p:spPr>
          <a:xfrm>
            <a:off x="4948852" y="5304600"/>
            <a:ext cx="448650" cy="593235"/>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2" name="矢印: 右 61">
            <a:extLst>
              <a:ext uri="{FF2B5EF4-FFF2-40B4-BE49-F238E27FC236}">
                <a16:creationId xmlns:a16="http://schemas.microsoft.com/office/drawing/2014/main" id="{91A7363C-0085-4849-95A8-CA96AE7B620E}"/>
              </a:ext>
            </a:extLst>
          </p:cNvPr>
          <p:cNvSpPr/>
          <p:nvPr/>
        </p:nvSpPr>
        <p:spPr>
          <a:xfrm rot="16200000">
            <a:off x="6046110" y="4332456"/>
            <a:ext cx="1195448" cy="388256"/>
          </a:xfrm>
          <a:prstGeom prst="right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スライド番号プレースホルダー 4"/>
          <p:cNvSpPr>
            <a:spLocks noGrp="1"/>
          </p:cNvSpPr>
          <p:nvPr>
            <p:ph type="sldNum" sz="quarter" idx="12"/>
          </p:nvPr>
        </p:nvSpPr>
        <p:spPr/>
        <p:txBody>
          <a:bodyPr/>
          <a:lstStyle/>
          <a:p>
            <a:fld id="{8C9C3BA3-F2E4-4F2D-87E5-5154CA402B4F}" type="slidenum">
              <a:rPr kumimoji="1" lang="ja-JP" altLang="en-US" smtClean="0"/>
              <a:t>20</a:t>
            </a:fld>
            <a:endParaRPr kumimoji="1" lang="ja-JP" altLang="en-US" dirty="0"/>
          </a:p>
        </p:txBody>
      </p:sp>
    </p:spTree>
    <p:extLst>
      <p:ext uri="{BB962C8B-B14F-4D97-AF65-F5344CB8AC3E}">
        <p14:creationId xmlns:p14="http://schemas.microsoft.com/office/powerpoint/2010/main" val="3360414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正方形/長方形 100"/>
          <p:cNvSpPr/>
          <p:nvPr/>
        </p:nvSpPr>
        <p:spPr>
          <a:xfrm>
            <a:off x="50800" y="619583"/>
            <a:ext cx="9042400" cy="3661574"/>
          </a:xfrm>
          <a:prstGeom prst="rect">
            <a:avLst/>
          </a:prstGeom>
          <a:solidFill>
            <a:schemeClr val="accent2">
              <a:lumMod val="20000"/>
              <a:lumOff val="8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7" name="正方形/長方形 96"/>
          <p:cNvSpPr/>
          <p:nvPr/>
        </p:nvSpPr>
        <p:spPr>
          <a:xfrm>
            <a:off x="50800" y="4393535"/>
            <a:ext cx="9042400" cy="1990008"/>
          </a:xfrm>
          <a:prstGeom prst="rect">
            <a:avLst/>
          </a:prstGeom>
          <a:solidFill>
            <a:schemeClr val="accent6">
              <a:lumMod val="20000"/>
              <a:lumOff val="80000"/>
            </a:schemeClr>
          </a:solidFill>
          <a:ln w="381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10" name="テキスト ボックス 9"/>
              <p:cNvSpPr txBox="1"/>
              <p:nvPr/>
            </p:nvSpPr>
            <p:spPr>
              <a:xfrm>
                <a:off x="6451144" y="4744385"/>
                <a:ext cx="2196563" cy="669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𝐺</m:t>
                          </m:r>
                        </m:e>
                        <m:sub>
                          <m:r>
                            <a:rPr kumimoji="1" lang="en-US" altLang="ja-JP" b="0" i="1" smtClean="0">
                              <a:latin typeface="Cambria Math" panose="02040503050406030204" pitchFamily="18" charset="0"/>
                            </a:rPr>
                            <m:t>𝑥</m:t>
                          </m:r>
                        </m:sub>
                      </m:sSub>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𝑥</m:t>
                              </m:r>
                              <m:r>
                                <a:rPr lang="en-US" altLang="ja-JP" i="1">
                                  <a:latin typeface="Cambria Math" panose="02040503050406030204" pitchFamily="18" charset="0"/>
                                </a:rPr>
                                <m:t>=0</m:t>
                              </m:r>
                            </m:sub>
                            <m:sup>
                              <m:r>
                                <a:rPr lang="en-US" altLang="ja-JP" i="1">
                                  <a:latin typeface="Cambria Math" panose="02040503050406030204" pitchFamily="18" charset="0"/>
                                </a:rPr>
                                <m:t>1</m:t>
                              </m:r>
                            </m:sup>
                            <m:e>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𝑦</m:t>
                                  </m:r>
                                  <m:r>
                                    <a:rPr lang="en-US" altLang="ja-JP" i="1">
                                      <a:latin typeface="Cambria Math" panose="02040503050406030204" pitchFamily="18" charset="0"/>
                                    </a:rPr>
                                    <m:t>=0</m:t>
                                  </m:r>
                                </m:sub>
                                <m:sup>
                                  <m:r>
                                    <a:rPr lang="en-US" altLang="ja-JP" i="1">
                                      <a:latin typeface="Cambria Math" panose="02040503050406030204" pitchFamily="18" charset="0"/>
                                    </a:rPr>
                                    <m:t>4</m:t>
                                  </m:r>
                                </m:sup>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𝑥</m:t>
                                      </m:r>
                                      <m:r>
                                        <a:rPr lang="en-US" altLang="ja-JP" i="1">
                                          <a:latin typeface="Cambria Math" panose="02040503050406030204" pitchFamily="18" charset="0"/>
                                        </a:rPr>
                                        <m:t>𝑚</m:t>
                                      </m:r>
                                    </m:e>
                                    <m:sub>
                                      <m:r>
                                        <a:rPr lang="en-US" altLang="ja-JP" i="1">
                                          <a:latin typeface="Cambria Math" panose="02040503050406030204" pitchFamily="18" charset="0"/>
                                        </a:rPr>
                                        <m:t>𝑥𝑦</m:t>
                                      </m:r>
                                    </m:sub>
                                  </m:sSub>
                                </m:e>
                              </m:nary>
                            </m:e>
                          </m:nary>
                        </m:num>
                        <m:den>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1</m:t>
                              </m:r>
                            </m:sup>
                            <m:e>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4</m:t>
                                  </m:r>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𝑚</m:t>
                                      </m:r>
                                    </m:e>
                                    <m:sub>
                                      <m:r>
                                        <a:rPr kumimoji="1" lang="en-US" altLang="ja-JP" b="0" i="1" smtClean="0">
                                          <a:latin typeface="Cambria Math" panose="02040503050406030204" pitchFamily="18" charset="0"/>
                                        </a:rPr>
                                        <m:t>𝑥𝑦</m:t>
                                      </m:r>
                                    </m:sub>
                                  </m:sSub>
                                </m:e>
                              </m:nary>
                            </m:e>
                          </m:nary>
                        </m:den>
                      </m:f>
                    </m:oMath>
                  </m:oMathPara>
                </a14:m>
                <a:endParaRPr kumimoji="1" lang="ja-JP" altLang="en-US" dirty="0"/>
              </a:p>
            </p:txBody>
          </p:sp>
        </mc:Choice>
        <mc:Fallback xmlns="">
          <p:sp>
            <p:nvSpPr>
              <p:cNvPr id="10" name="テキスト ボックス 9"/>
              <p:cNvSpPr txBox="1">
                <a:spLocks noRot="1" noChangeAspect="1" noMove="1" noResize="1" noEditPoints="1" noAdjustHandles="1" noChangeArrowheads="1" noChangeShapeType="1" noTextEdit="1"/>
              </p:cNvSpPr>
              <p:nvPr/>
            </p:nvSpPr>
            <p:spPr>
              <a:xfrm>
                <a:off x="6451144" y="4744385"/>
                <a:ext cx="2196563" cy="66999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6446136" y="5473631"/>
                <a:ext cx="2210605" cy="669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𝐺</m:t>
                          </m:r>
                        </m:e>
                        <m:sub>
                          <m:r>
                            <a:rPr kumimoji="1" lang="en-US" altLang="ja-JP" b="0" i="1" smtClean="0">
                              <a:latin typeface="Cambria Math" panose="02040503050406030204" pitchFamily="18" charset="0"/>
                            </a:rPr>
                            <m:t>𝑦</m:t>
                          </m:r>
                        </m:sub>
                      </m:sSub>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𝑥</m:t>
                              </m:r>
                              <m:r>
                                <a:rPr lang="en-US" altLang="ja-JP" i="1">
                                  <a:latin typeface="Cambria Math" panose="02040503050406030204" pitchFamily="18" charset="0"/>
                                </a:rPr>
                                <m:t>=0</m:t>
                              </m:r>
                            </m:sub>
                            <m:sup>
                              <m:r>
                                <a:rPr lang="en-US" altLang="ja-JP" i="1">
                                  <a:latin typeface="Cambria Math" panose="02040503050406030204" pitchFamily="18" charset="0"/>
                                </a:rPr>
                                <m:t>1</m:t>
                              </m:r>
                            </m:sup>
                            <m:e>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𝑦</m:t>
                                  </m:r>
                                  <m:r>
                                    <a:rPr lang="en-US" altLang="ja-JP" i="1">
                                      <a:latin typeface="Cambria Math" panose="02040503050406030204" pitchFamily="18" charset="0"/>
                                    </a:rPr>
                                    <m:t>=0</m:t>
                                  </m:r>
                                </m:sub>
                                <m:sup>
                                  <m:r>
                                    <a:rPr lang="en-US" altLang="ja-JP" i="1">
                                      <a:latin typeface="Cambria Math" panose="02040503050406030204" pitchFamily="18" charset="0"/>
                                    </a:rPr>
                                    <m:t>4</m:t>
                                  </m:r>
                                </m:sup>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𝑦</m:t>
                                      </m:r>
                                      <m:r>
                                        <a:rPr lang="en-US" altLang="ja-JP" i="1">
                                          <a:latin typeface="Cambria Math" panose="02040503050406030204" pitchFamily="18" charset="0"/>
                                        </a:rPr>
                                        <m:t>𝑚</m:t>
                                      </m:r>
                                    </m:e>
                                    <m:sub>
                                      <m:r>
                                        <a:rPr lang="en-US" altLang="ja-JP" i="1">
                                          <a:latin typeface="Cambria Math" panose="02040503050406030204" pitchFamily="18" charset="0"/>
                                        </a:rPr>
                                        <m:t>𝑥𝑦</m:t>
                                      </m:r>
                                    </m:sub>
                                  </m:sSub>
                                </m:e>
                              </m:nary>
                            </m:e>
                          </m:nary>
                        </m:num>
                        <m:den>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1</m:t>
                              </m:r>
                            </m:sup>
                            <m:e>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4</m:t>
                                  </m:r>
                                </m:sup>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𝑚</m:t>
                                      </m:r>
                                    </m:e>
                                    <m:sub>
                                      <m:r>
                                        <a:rPr kumimoji="1" lang="en-US" altLang="ja-JP" b="0" i="1" smtClean="0">
                                          <a:latin typeface="Cambria Math" panose="02040503050406030204" pitchFamily="18" charset="0"/>
                                        </a:rPr>
                                        <m:t>𝑥𝑦</m:t>
                                      </m:r>
                                    </m:sub>
                                  </m:sSub>
                                </m:e>
                              </m:nary>
                            </m:e>
                          </m:nary>
                        </m:den>
                      </m:f>
                    </m:oMath>
                  </m:oMathPara>
                </a14:m>
                <a:endParaRPr kumimoji="1" lang="ja-JP" altLang="en-US"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6446136" y="5473631"/>
                <a:ext cx="2210605" cy="669992"/>
              </a:xfrm>
              <a:prstGeom prst="rect">
                <a:avLst/>
              </a:prstGeom>
              <a:blipFill>
                <a:blip r:embed="rId3"/>
                <a:stretch>
                  <a:fillRect/>
                </a:stretch>
              </a:blipFill>
            </p:spPr>
            <p:txBody>
              <a:bodyPr/>
              <a:lstStyle/>
              <a:p>
                <a:r>
                  <a:rPr lang="ja-JP" altLang="en-US">
                    <a:noFill/>
                  </a:rPr>
                  <a:t> </a:t>
                </a:r>
              </a:p>
            </p:txBody>
          </p:sp>
        </mc:Fallback>
      </mc:AlternateContent>
      <p:grpSp>
        <p:nvGrpSpPr>
          <p:cNvPr id="12" name="グループ化 11"/>
          <p:cNvGrpSpPr/>
          <p:nvPr/>
        </p:nvGrpSpPr>
        <p:grpSpPr>
          <a:xfrm>
            <a:off x="2204452" y="4626581"/>
            <a:ext cx="4116775" cy="1677222"/>
            <a:chOff x="175940" y="4748014"/>
            <a:chExt cx="4116775" cy="1677222"/>
          </a:xfrm>
        </p:grpSpPr>
        <p:grpSp>
          <p:nvGrpSpPr>
            <p:cNvPr id="13" name="グループ化 12"/>
            <p:cNvGrpSpPr/>
            <p:nvPr/>
          </p:nvGrpSpPr>
          <p:grpSpPr>
            <a:xfrm>
              <a:off x="422150" y="4748014"/>
              <a:ext cx="3524051" cy="1621212"/>
              <a:chOff x="203200" y="4731963"/>
              <a:chExt cx="3524051" cy="1621212"/>
            </a:xfrm>
          </p:grpSpPr>
          <p:grpSp>
            <p:nvGrpSpPr>
              <p:cNvPr id="16" name="グループ化 15"/>
              <p:cNvGrpSpPr/>
              <p:nvPr/>
            </p:nvGrpSpPr>
            <p:grpSpPr>
              <a:xfrm>
                <a:off x="476911" y="5124439"/>
                <a:ext cx="2741623" cy="1228736"/>
                <a:chOff x="476911" y="5124439"/>
                <a:chExt cx="2741623" cy="1228736"/>
              </a:xfrm>
            </p:grpSpPr>
            <p:grpSp>
              <p:nvGrpSpPr>
                <p:cNvPr id="26" name="グループ化 25"/>
                <p:cNvGrpSpPr/>
                <p:nvPr/>
              </p:nvGrpSpPr>
              <p:grpSpPr>
                <a:xfrm>
                  <a:off x="836792" y="5404290"/>
                  <a:ext cx="2018114" cy="948885"/>
                  <a:chOff x="836792" y="5404290"/>
                  <a:chExt cx="2018114" cy="948885"/>
                </a:xfrm>
              </p:grpSpPr>
              <p:cxnSp>
                <p:nvCxnSpPr>
                  <p:cNvPr id="34" name="直線矢印コネクタ 33"/>
                  <p:cNvCxnSpPr/>
                  <p:nvPr/>
                </p:nvCxnSpPr>
                <p:spPr>
                  <a:xfrm>
                    <a:off x="2557346" y="5914009"/>
                    <a:ext cx="0" cy="43916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5" name="直線矢印コネクタ 34"/>
                  <p:cNvCxnSpPr/>
                  <p:nvPr/>
                </p:nvCxnSpPr>
                <p:spPr>
                  <a:xfrm>
                    <a:off x="1718473" y="5914009"/>
                    <a:ext cx="0" cy="43916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6" name="直線矢印コネクタ 35"/>
                  <p:cNvCxnSpPr/>
                  <p:nvPr/>
                </p:nvCxnSpPr>
                <p:spPr>
                  <a:xfrm>
                    <a:off x="2155153" y="5914009"/>
                    <a:ext cx="0" cy="43916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7" name="直線矢印コネクタ 36"/>
                  <p:cNvCxnSpPr/>
                  <p:nvPr/>
                </p:nvCxnSpPr>
                <p:spPr>
                  <a:xfrm>
                    <a:off x="1286765" y="5914009"/>
                    <a:ext cx="0" cy="43916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8" name="直線矢印コネクタ 37"/>
                  <p:cNvCxnSpPr/>
                  <p:nvPr/>
                </p:nvCxnSpPr>
                <p:spPr>
                  <a:xfrm>
                    <a:off x="836792" y="5914009"/>
                    <a:ext cx="0" cy="43916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9" name="直線矢印コネクタ 38"/>
                  <p:cNvCxnSpPr/>
                  <p:nvPr/>
                </p:nvCxnSpPr>
                <p:spPr>
                  <a:xfrm>
                    <a:off x="2854906" y="5404290"/>
                    <a:ext cx="0" cy="43916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grpSp>
              <p:nvGrpSpPr>
                <p:cNvPr id="27" name="グループ化 26"/>
                <p:cNvGrpSpPr/>
                <p:nvPr/>
              </p:nvGrpSpPr>
              <p:grpSpPr>
                <a:xfrm>
                  <a:off x="476911" y="5124439"/>
                  <a:ext cx="2741623" cy="789570"/>
                  <a:chOff x="476911" y="3933814"/>
                  <a:chExt cx="2741623" cy="789570"/>
                </a:xfrm>
              </p:grpSpPr>
              <p:sp>
                <p:nvSpPr>
                  <p:cNvPr id="28" name="直方体 27"/>
                  <p:cNvSpPr/>
                  <p:nvPr/>
                </p:nvSpPr>
                <p:spPr>
                  <a:xfrm>
                    <a:off x="476911" y="3933814"/>
                    <a:ext cx="2741623" cy="789570"/>
                  </a:xfrm>
                  <a:prstGeom prst="cube">
                    <a:avLst>
                      <a:gd name="adj" fmla="val 79545"/>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9" name="直線コネクタ 28"/>
                  <p:cNvCxnSpPr/>
                  <p:nvPr/>
                </p:nvCxnSpPr>
                <p:spPr>
                  <a:xfrm flipH="1">
                    <a:off x="893831" y="3933814"/>
                    <a:ext cx="608249" cy="635708"/>
                  </a:xfrm>
                  <a:prstGeom prst="line">
                    <a:avLst/>
                  </a:prstGeom>
                </p:spPr>
                <p:style>
                  <a:lnRef idx="1">
                    <a:schemeClr val="dk1"/>
                  </a:lnRef>
                  <a:fillRef idx="0">
                    <a:schemeClr val="dk1"/>
                  </a:fillRef>
                  <a:effectRef idx="0">
                    <a:schemeClr val="dk1"/>
                  </a:effectRef>
                  <a:fontRef idx="minor">
                    <a:schemeClr val="tx1"/>
                  </a:fontRef>
                </p:style>
              </p:cxnSp>
              <p:cxnSp>
                <p:nvCxnSpPr>
                  <p:cNvPr id="30" name="直線コネクタ 29"/>
                  <p:cNvCxnSpPr/>
                  <p:nvPr/>
                </p:nvCxnSpPr>
                <p:spPr>
                  <a:xfrm flipH="1">
                    <a:off x="1347921" y="3933814"/>
                    <a:ext cx="608249" cy="635708"/>
                  </a:xfrm>
                  <a:prstGeom prst="line">
                    <a:avLst/>
                  </a:prstGeom>
                </p:spPr>
                <p:style>
                  <a:lnRef idx="1">
                    <a:schemeClr val="dk1"/>
                  </a:lnRef>
                  <a:fillRef idx="0">
                    <a:schemeClr val="dk1"/>
                  </a:fillRef>
                  <a:effectRef idx="0">
                    <a:schemeClr val="dk1"/>
                  </a:effectRef>
                  <a:fontRef idx="minor">
                    <a:schemeClr val="tx1"/>
                  </a:fontRef>
                </p:style>
              </p:cxnSp>
              <p:cxnSp>
                <p:nvCxnSpPr>
                  <p:cNvPr id="31" name="直線コネクタ 30"/>
                  <p:cNvCxnSpPr/>
                  <p:nvPr/>
                </p:nvCxnSpPr>
                <p:spPr>
                  <a:xfrm flipH="1">
                    <a:off x="1801369" y="3933814"/>
                    <a:ext cx="608249" cy="635708"/>
                  </a:xfrm>
                  <a:prstGeom prst="line">
                    <a:avLst/>
                  </a:prstGeom>
                </p:spPr>
                <p:style>
                  <a:lnRef idx="1">
                    <a:schemeClr val="dk1"/>
                  </a:lnRef>
                  <a:fillRef idx="0">
                    <a:schemeClr val="dk1"/>
                  </a:fillRef>
                  <a:effectRef idx="0">
                    <a:schemeClr val="dk1"/>
                  </a:effectRef>
                  <a:fontRef idx="minor">
                    <a:schemeClr val="tx1"/>
                  </a:fontRef>
                </p:style>
              </p:cxnSp>
              <p:cxnSp>
                <p:nvCxnSpPr>
                  <p:cNvPr id="32" name="直線コネクタ 31"/>
                  <p:cNvCxnSpPr/>
                  <p:nvPr/>
                </p:nvCxnSpPr>
                <p:spPr>
                  <a:xfrm flipH="1">
                    <a:off x="2218781" y="3935349"/>
                    <a:ext cx="608249" cy="635708"/>
                  </a:xfrm>
                  <a:prstGeom prst="line">
                    <a:avLst/>
                  </a:prstGeom>
                </p:spPr>
                <p:style>
                  <a:lnRef idx="1">
                    <a:schemeClr val="dk1"/>
                  </a:lnRef>
                  <a:fillRef idx="0">
                    <a:schemeClr val="dk1"/>
                  </a:fillRef>
                  <a:effectRef idx="0">
                    <a:schemeClr val="dk1"/>
                  </a:effectRef>
                  <a:fontRef idx="minor">
                    <a:schemeClr val="tx1"/>
                  </a:fontRef>
                </p:style>
              </p:cxnSp>
              <p:cxnSp>
                <p:nvCxnSpPr>
                  <p:cNvPr id="33" name="直線コネクタ 32"/>
                  <p:cNvCxnSpPr/>
                  <p:nvPr/>
                </p:nvCxnSpPr>
                <p:spPr>
                  <a:xfrm>
                    <a:off x="795682" y="4251668"/>
                    <a:ext cx="2101621" cy="0"/>
                  </a:xfrm>
                  <a:prstGeom prst="line">
                    <a:avLst/>
                  </a:prstGeom>
                </p:spPr>
                <p:style>
                  <a:lnRef idx="1">
                    <a:schemeClr val="dk1"/>
                  </a:lnRef>
                  <a:fillRef idx="0">
                    <a:schemeClr val="dk1"/>
                  </a:fillRef>
                  <a:effectRef idx="0">
                    <a:schemeClr val="dk1"/>
                  </a:effectRef>
                  <a:fontRef idx="minor">
                    <a:schemeClr val="tx1"/>
                  </a:fontRef>
                </p:style>
              </p:cxnSp>
            </p:grpSp>
          </p:grpSp>
          <p:sp>
            <p:nvSpPr>
              <p:cNvPr id="17" name="テキスト ボックス 16"/>
              <p:cNvSpPr txBox="1"/>
              <p:nvPr/>
            </p:nvSpPr>
            <p:spPr>
              <a:xfrm>
                <a:off x="644839" y="5044957"/>
                <a:ext cx="301686"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0</a:t>
                </a:r>
                <a:endParaRPr kumimoji="1" lang="ja-JP" altLang="en-US" dirty="0">
                  <a:latin typeface="Times New Roman" panose="02020603050405020304" pitchFamily="18" charset="0"/>
                  <a:cs typeface="Times New Roman" panose="02020603050405020304" pitchFamily="18" charset="0"/>
                </a:endParaRPr>
              </a:p>
            </p:txBody>
          </p:sp>
          <p:cxnSp>
            <p:nvCxnSpPr>
              <p:cNvPr id="18" name="直線矢印コネクタ 17"/>
              <p:cNvCxnSpPr/>
              <p:nvPr/>
            </p:nvCxnSpPr>
            <p:spPr>
              <a:xfrm flipH="1">
                <a:off x="203200" y="5124439"/>
                <a:ext cx="913971" cy="91541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直線矢印コネクタ 18"/>
              <p:cNvCxnSpPr/>
              <p:nvPr/>
            </p:nvCxnSpPr>
            <p:spPr>
              <a:xfrm>
                <a:off x="1120983" y="5124439"/>
                <a:ext cx="260626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テキスト ボックス 19"/>
              <p:cNvSpPr txBox="1"/>
              <p:nvPr/>
            </p:nvSpPr>
            <p:spPr>
              <a:xfrm>
                <a:off x="339341" y="5334558"/>
                <a:ext cx="301686"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1</a:t>
                </a:r>
                <a:endParaRPr kumimoji="1" lang="ja-JP" altLang="en-US" dirty="0">
                  <a:latin typeface="Times New Roman" panose="02020603050405020304" pitchFamily="18" charset="0"/>
                  <a:cs typeface="Times New Roman" panose="02020603050405020304" pitchFamily="18" charset="0"/>
                </a:endParaRPr>
              </a:p>
            </p:txBody>
          </p:sp>
          <p:sp>
            <p:nvSpPr>
              <p:cNvPr id="21" name="テキスト ボックス 20"/>
              <p:cNvSpPr txBox="1"/>
              <p:nvPr/>
            </p:nvSpPr>
            <p:spPr>
              <a:xfrm>
                <a:off x="1203341" y="4739622"/>
                <a:ext cx="301686"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0</a:t>
                </a:r>
                <a:endParaRPr kumimoji="1" lang="ja-JP" altLang="en-US" dirty="0">
                  <a:latin typeface="Times New Roman" panose="02020603050405020304" pitchFamily="18" charset="0"/>
                  <a:cs typeface="Times New Roman" panose="02020603050405020304" pitchFamily="18" charset="0"/>
                </a:endParaRPr>
              </a:p>
            </p:txBody>
          </p:sp>
          <p:sp>
            <p:nvSpPr>
              <p:cNvPr id="22" name="テキスト ボックス 21"/>
              <p:cNvSpPr txBox="1"/>
              <p:nvPr/>
            </p:nvSpPr>
            <p:spPr>
              <a:xfrm>
                <a:off x="1607460" y="4731963"/>
                <a:ext cx="316713" cy="369332"/>
              </a:xfrm>
              <a:prstGeom prst="rect">
                <a:avLst/>
              </a:prstGeom>
              <a:noFill/>
            </p:spPr>
            <p:txBody>
              <a:bodyPr wrap="square" rtlCol="0">
                <a:spAutoFit/>
              </a:bodyPr>
              <a:lstStyle/>
              <a:p>
                <a:r>
                  <a:rPr kumimoji="1" lang="en-US" altLang="ja-JP" dirty="0">
                    <a:latin typeface="Times New Roman" panose="02020603050405020304" pitchFamily="18" charset="0"/>
                    <a:cs typeface="Times New Roman" panose="02020603050405020304" pitchFamily="18" charset="0"/>
                  </a:rPr>
                  <a:t>1</a:t>
                </a:r>
                <a:endParaRPr kumimoji="1" lang="ja-JP" altLang="en-US" dirty="0">
                  <a:latin typeface="Times New Roman" panose="02020603050405020304" pitchFamily="18" charset="0"/>
                  <a:cs typeface="Times New Roman" panose="02020603050405020304" pitchFamily="18" charset="0"/>
                </a:endParaRPr>
              </a:p>
            </p:txBody>
          </p:sp>
          <p:sp>
            <p:nvSpPr>
              <p:cNvPr id="23" name="テキスト ボックス 22"/>
              <p:cNvSpPr txBox="1"/>
              <p:nvPr/>
            </p:nvSpPr>
            <p:spPr>
              <a:xfrm>
                <a:off x="2038305" y="4741299"/>
                <a:ext cx="331989" cy="369332"/>
              </a:xfrm>
              <a:prstGeom prst="rect">
                <a:avLst/>
              </a:prstGeom>
              <a:noFill/>
            </p:spPr>
            <p:txBody>
              <a:bodyPr wrap="square" rtlCol="0">
                <a:spAutoFit/>
              </a:bodyPr>
              <a:lstStyle/>
              <a:p>
                <a:r>
                  <a:rPr lang="en-US" altLang="ja-JP" dirty="0">
                    <a:latin typeface="Times New Roman" panose="02020603050405020304" pitchFamily="18" charset="0"/>
                    <a:cs typeface="Times New Roman" panose="02020603050405020304" pitchFamily="18" charset="0"/>
                  </a:rPr>
                  <a:t>2</a:t>
                </a:r>
                <a:endParaRPr kumimoji="1" lang="ja-JP" altLang="en-US" dirty="0">
                  <a:latin typeface="Times New Roman" panose="02020603050405020304" pitchFamily="18" charset="0"/>
                  <a:cs typeface="Times New Roman" panose="02020603050405020304" pitchFamily="18" charset="0"/>
                </a:endParaRPr>
              </a:p>
            </p:txBody>
          </p:sp>
          <p:sp>
            <p:nvSpPr>
              <p:cNvPr id="24" name="テキスト ボックス 23"/>
              <p:cNvSpPr txBox="1"/>
              <p:nvPr/>
            </p:nvSpPr>
            <p:spPr>
              <a:xfrm>
                <a:off x="2484426" y="4739622"/>
                <a:ext cx="331989" cy="369332"/>
              </a:xfrm>
              <a:prstGeom prst="rect">
                <a:avLst/>
              </a:prstGeom>
              <a:noFill/>
            </p:spPr>
            <p:txBody>
              <a:bodyPr wrap="square" rtlCol="0">
                <a:spAutoFit/>
              </a:bodyPr>
              <a:lstStyle/>
              <a:p>
                <a:r>
                  <a:rPr lang="en-US" altLang="ja-JP" dirty="0">
                    <a:latin typeface="Times New Roman" panose="02020603050405020304" pitchFamily="18" charset="0"/>
                    <a:cs typeface="Times New Roman" panose="02020603050405020304" pitchFamily="18" charset="0"/>
                  </a:rPr>
                  <a:t>3</a:t>
                </a:r>
                <a:endParaRPr kumimoji="1" lang="ja-JP" altLang="en-US" dirty="0">
                  <a:latin typeface="Times New Roman" panose="02020603050405020304" pitchFamily="18" charset="0"/>
                  <a:cs typeface="Times New Roman" panose="02020603050405020304" pitchFamily="18" charset="0"/>
                </a:endParaRPr>
              </a:p>
            </p:txBody>
          </p:sp>
          <p:sp>
            <p:nvSpPr>
              <p:cNvPr id="25" name="テキスト ボックス 24"/>
              <p:cNvSpPr txBox="1"/>
              <p:nvPr/>
            </p:nvSpPr>
            <p:spPr>
              <a:xfrm>
                <a:off x="2891377" y="4733498"/>
                <a:ext cx="331989" cy="369332"/>
              </a:xfrm>
              <a:prstGeom prst="rect">
                <a:avLst/>
              </a:prstGeom>
              <a:noFill/>
            </p:spPr>
            <p:txBody>
              <a:bodyPr wrap="square" rtlCol="0">
                <a:spAutoFit/>
              </a:bodyPr>
              <a:lstStyle/>
              <a:p>
                <a:r>
                  <a:rPr lang="en-US" altLang="ja-JP" dirty="0">
                    <a:latin typeface="Times New Roman" panose="02020603050405020304" pitchFamily="18" charset="0"/>
                    <a:cs typeface="Times New Roman" panose="02020603050405020304" pitchFamily="18" charset="0"/>
                  </a:rPr>
                  <a:t>4</a:t>
                </a:r>
                <a:endParaRPr kumimoji="1" lang="ja-JP" altLang="en-US" dirty="0">
                  <a:latin typeface="Times New Roman" panose="02020603050405020304" pitchFamily="18" charset="0"/>
                  <a:cs typeface="Times New Roman" panose="02020603050405020304" pitchFamily="18" charset="0"/>
                </a:endParaRPr>
              </a:p>
            </p:txBody>
          </p:sp>
        </p:grpSp>
        <p:sp>
          <p:nvSpPr>
            <p:cNvPr id="14" name="テキスト ボックス 13"/>
            <p:cNvSpPr txBox="1"/>
            <p:nvPr/>
          </p:nvSpPr>
          <p:spPr>
            <a:xfrm>
              <a:off x="175940" y="6055904"/>
              <a:ext cx="351378"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X</a:t>
              </a:r>
              <a:endParaRPr kumimoji="1" lang="ja-JP" altLang="en-US" dirty="0">
                <a:latin typeface="Times New Roman" panose="02020603050405020304" pitchFamily="18" charset="0"/>
                <a:cs typeface="Times New Roman" panose="02020603050405020304" pitchFamily="18" charset="0"/>
              </a:endParaRPr>
            </a:p>
          </p:txBody>
        </p:sp>
        <p:sp>
          <p:nvSpPr>
            <p:cNvPr id="15" name="テキスト ボックス 14"/>
            <p:cNvSpPr txBox="1"/>
            <p:nvPr/>
          </p:nvSpPr>
          <p:spPr>
            <a:xfrm>
              <a:off x="3941337" y="5038883"/>
              <a:ext cx="351378"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Y</a:t>
              </a:r>
              <a:endParaRPr kumimoji="1" lang="ja-JP" altLang="en-US" dirty="0">
                <a:latin typeface="Times New Roman" panose="02020603050405020304" pitchFamily="18" charset="0"/>
                <a:cs typeface="Times New Roman" panose="02020603050405020304" pitchFamily="18" charset="0"/>
              </a:endParaRPr>
            </a:p>
          </p:txBody>
        </p:sp>
      </p:grpSp>
      <p:sp>
        <p:nvSpPr>
          <p:cNvPr id="99" name="角丸四角形 98"/>
          <p:cNvSpPr/>
          <p:nvPr/>
        </p:nvSpPr>
        <p:spPr>
          <a:xfrm>
            <a:off x="6037846" y="876826"/>
            <a:ext cx="3002400" cy="3094762"/>
          </a:xfrm>
          <a:prstGeom prst="roundRect">
            <a:avLst/>
          </a:prstGeom>
          <a:solidFill>
            <a:schemeClr val="accent1">
              <a:lumMod val="20000"/>
              <a:lumOff val="8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90" name="テキスト ボックス 89"/>
              <p:cNvSpPr txBox="1"/>
              <p:nvPr/>
            </p:nvSpPr>
            <p:spPr>
              <a:xfrm>
                <a:off x="6262985" y="1058366"/>
                <a:ext cx="2685735" cy="14381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𝐺</m:t>
                          </m:r>
                        </m:e>
                        <m:sub>
                          <m:r>
                            <a:rPr kumimoji="1" lang="en-US" altLang="ja-JP" sz="2000" b="0" i="1" smtClean="0">
                              <a:latin typeface="Cambria Math" panose="02040503050406030204" pitchFamily="18" charset="0"/>
                            </a:rPr>
                            <m:t>𝑥</m:t>
                          </m:r>
                        </m:sub>
                      </m:sSub>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𝑥</m:t>
                              </m:r>
                              <m:r>
                                <a:rPr lang="en-US" altLang="ja-JP" sz="2000" i="1">
                                  <a:latin typeface="Cambria Math" panose="02040503050406030204" pitchFamily="18" charset="0"/>
                                </a:rPr>
                                <m:t>=0</m:t>
                              </m:r>
                            </m:sub>
                            <m:sup>
                              <m:r>
                                <a:rPr lang="en-US" altLang="ja-JP" sz="2000" b="0" i="1" smtClean="0">
                                  <a:latin typeface="Cambria Math" panose="02040503050406030204" pitchFamily="18" charset="0"/>
                                </a:rPr>
                                <m:t>3</m:t>
                              </m:r>
                            </m:sup>
                            <m:e>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𝑦</m:t>
                                  </m:r>
                                  <m:r>
                                    <a:rPr lang="en-US" altLang="ja-JP" sz="2000" i="1">
                                      <a:latin typeface="Cambria Math" panose="02040503050406030204" pitchFamily="18" charset="0"/>
                                    </a:rPr>
                                    <m:t>=0</m:t>
                                  </m:r>
                                </m:sub>
                                <m:sup>
                                  <m:r>
                                    <a:rPr lang="en-US" altLang="ja-JP" sz="2000" b="0" i="1" smtClean="0">
                                      <a:latin typeface="Cambria Math" panose="02040503050406030204" pitchFamily="18" charset="0"/>
                                    </a:rPr>
                                    <m:t>6</m:t>
                                  </m:r>
                                </m:sup>
                                <m:e>
                                  <m:r>
                                    <a:rPr lang="en-US" altLang="ja-JP" sz="2000" b="0" i="1" smtClean="0">
                                      <a:latin typeface="Cambria Math" panose="02040503050406030204" pitchFamily="18" charset="0"/>
                                    </a:rPr>
                                    <m:t>𝑥𝐼</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𝑦</m:t>
                                      </m:r>
                                    </m:e>
                                  </m:d>
                                </m:e>
                              </m:nary>
                            </m:e>
                          </m:nary>
                        </m:num>
                        <m:den>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rPr>
                                <m:t>=0</m:t>
                              </m:r>
                            </m:sub>
                            <m:sup>
                              <m:r>
                                <a:rPr kumimoji="1" lang="en-US" altLang="ja-JP" sz="2000" b="0" i="1" smtClean="0">
                                  <a:latin typeface="Cambria Math" panose="02040503050406030204" pitchFamily="18" charset="0"/>
                                </a:rPr>
                                <m:t>3</m:t>
                              </m:r>
                            </m:sup>
                            <m:e>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𝑦</m:t>
                                  </m:r>
                                  <m:r>
                                    <a:rPr kumimoji="1" lang="en-US" altLang="ja-JP" sz="2000" b="0" i="1" smtClean="0">
                                      <a:latin typeface="Cambria Math" panose="02040503050406030204" pitchFamily="18" charset="0"/>
                                    </a:rPr>
                                    <m:t>=0</m:t>
                                  </m:r>
                                </m:sub>
                                <m:sup>
                                  <m:r>
                                    <a:rPr kumimoji="1" lang="en-US" altLang="ja-JP" sz="2000" b="0" i="1" smtClean="0">
                                      <a:latin typeface="Cambria Math" panose="02040503050406030204" pitchFamily="18" charset="0"/>
                                    </a:rPr>
                                    <m:t>6</m:t>
                                  </m:r>
                                </m:sup>
                                <m:e>
                                  <m:r>
                                    <a:rPr kumimoji="1" lang="en-US" altLang="ja-JP" sz="2000" b="0" i="1" smtClean="0">
                                      <a:latin typeface="Cambria Math" panose="02040503050406030204" pitchFamily="18" charset="0"/>
                                    </a:rPr>
                                    <m:t>𝐼</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rPr>
                                        <m:t>, </m:t>
                                      </m:r>
                                      <m:r>
                                        <a:rPr kumimoji="1" lang="en-US" altLang="ja-JP" sz="2000" b="0" i="1" smtClean="0">
                                          <a:latin typeface="Cambria Math" panose="02040503050406030204" pitchFamily="18" charset="0"/>
                                        </a:rPr>
                                        <m:t>𝑦</m:t>
                                      </m:r>
                                    </m:e>
                                  </m:d>
                                </m:e>
                              </m:nary>
                            </m:e>
                          </m:nary>
                        </m:den>
                      </m:f>
                    </m:oMath>
                  </m:oMathPara>
                </a14:m>
                <a:endParaRPr kumimoji="1" lang="en-US" altLang="ja-JP" sz="20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𝑥</m:t>
                              </m:r>
                              <m:r>
                                <a:rPr lang="en-US" altLang="ja-JP" sz="2000" i="1">
                                  <a:latin typeface="Cambria Math" panose="02040503050406030204" pitchFamily="18" charset="0"/>
                                </a:rPr>
                                <m:t>=0</m:t>
                              </m:r>
                            </m:sub>
                            <m:sup>
                              <m:r>
                                <a:rPr lang="en-US" altLang="ja-JP" sz="2000" i="1">
                                  <a:latin typeface="Cambria Math" panose="02040503050406030204" pitchFamily="18" charset="0"/>
                                </a:rPr>
                                <m:t>3</m:t>
                              </m:r>
                            </m:sup>
                            <m:e>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𝑦</m:t>
                                  </m:r>
                                  <m:r>
                                    <a:rPr lang="en-US" altLang="ja-JP" sz="2000" i="1">
                                      <a:latin typeface="Cambria Math" panose="02040503050406030204" pitchFamily="18" charset="0"/>
                                    </a:rPr>
                                    <m:t>=0</m:t>
                                  </m:r>
                                </m:sub>
                                <m:sup>
                                  <m:r>
                                    <a:rPr lang="en-US" altLang="ja-JP" sz="2000" i="1">
                                      <a:latin typeface="Cambria Math" panose="02040503050406030204" pitchFamily="18" charset="0"/>
                                    </a:rPr>
                                    <m:t>6</m:t>
                                  </m:r>
                                </m:sup>
                                <m:e>
                                  <m:r>
                                    <a:rPr lang="en-US" altLang="ja-JP" sz="2000" i="1">
                                      <a:latin typeface="Cambria Math" panose="02040503050406030204" pitchFamily="18" charset="0"/>
                                    </a:rPr>
                                    <m:t>𝑥𝐼</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 </m:t>
                                      </m:r>
                                      <m:r>
                                        <a:rPr lang="en-US" altLang="ja-JP" sz="2000" i="1">
                                          <a:latin typeface="Cambria Math" panose="02040503050406030204" pitchFamily="18" charset="0"/>
                                        </a:rPr>
                                        <m:t>𝑦</m:t>
                                      </m:r>
                                    </m:e>
                                  </m:d>
                                </m:e>
                              </m:nary>
                            </m:e>
                          </m:nary>
                        </m:num>
                        <m:den>
                          <m:r>
                            <a:rPr lang="en-US" altLang="ja-JP" sz="2000" b="0" i="1" smtClean="0">
                              <a:latin typeface="Cambria Math" panose="02040503050406030204" pitchFamily="18" charset="0"/>
                            </a:rPr>
                            <m:t>𝑆</m:t>
                          </m:r>
                        </m:den>
                      </m:f>
                    </m:oMath>
                  </m:oMathPara>
                </a14:m>
                <a:endParaRPr kumimoji="1" lang="ja-JP" altLang="en-US" sz="2000" dirty="0"/>
              </a:p>
            </p:txBody>
          </p:sp>
        </mc:Choice>
        <mc:Fallback xmlns="">
          <p:sp>
            <p:nvSpPr>
              <p:cNvPr id="90" name="テキスト ボックス 89"/>
              <p:cNvSpPr txBox="1">
                <a:spLocks noRot="1" noChangeAspect="1" noMove="1" noResize="1" noEditPoints="1" noAdjustHandles="1" noChangeArrowheads="1" noChangeShapeType="1" noTextEdit="1"/>
              </p:cNvSpPr>
              <p:nvPr/>
            </p:nvSpPr>
            <p:spPr>
              <a:xfrm>
                <a:off x="6262985" y="1058366"/>
                <a:ext cx="2685735" cy="1438151"/>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テキスト ボックス 90"/>
              <p:cNvSpPr txBox="1"/>
              <p:nvPr/>
            </p:nvSpPr>
            <p:spPr>
              <a:xfrm>
                <a:off x="6235375" y="2483394"/>
                <a:ext cx="2701316" cy="14381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panose="02040503050406030204" pitchFamily="18" charset="0"/>
                            </a:rPr>
                            <m:t>𝐺</m:t>
                          </m:r>
                        </m:e>
                        <m:sub>
                          <m:r>
                            <a:rPr kumimoji="1" lang="en-US" altLang="ja-JP" sz="2000" b="0" i="1" smtClean="0">
                              <a:latin typeface="Cambria Math" panose="02040503050406030204" pitchFamily="18" charset="0"/>
                            </a:rPr>
                            <m:t>𝑦</m:t>
                          </m:r>
                        </m:sub>
                      </m:sSub>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𝑥</m:t>
                              </m:r>
                              <m:r>
                                <a:rPr lang="en-US" altLang="ja-JP" sz="2000" i="1">
                                  <a:latin typeface="Cambria Math" panose="02040503050406030204" pitchFamily="18" charset="0"/>
                                </a:rPr>
                                <m:t>=0</m:t>
                              </m:r>
                            </m:sub>
                            <m:sup>
                              <m:r>
                                <a:rPr lang="en-US" altLang="ja-JP" sz="2000" b="0" i="1" smtClean="0">
                                  <a:latin typeface="Cambria Math" panose="02040503050406030204" pitchFamily="18" charset="0"/>
                                </a:rPr>
                                <m:t>3</m:t>
                              </m:r>
                            </m:sup>
                            <m:e>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𝑦</m:t>
                                  </m:r>
                                  <m:r>
                                    <a:rPr lang="en-US" altLang="ja-JP" sz="2000" i="1">
                                      <a:latin typeface="Cambria Math" panose="02040503050406030204" pitchFamily="18" charset="0"/>
                                    </a:rPr>
                                    <m:t>=0</m:t>
                                  </m:r>
                                </m:sub>
                                <m:sup>
                                  <m:r>
                                    <a:rPr lang="en-US" altLang="ja-JP" sz="2000" b="0" i="1" smtClean="0">
                                      <a:latin typeface="Cambria Math" panose="02040503050406030204" pitchFamily="18" charset="0"/>
                                    </a:rPr>
                                    <m:t>6</m:t>
                                  </m:r>
                                </m:sup>
                                <m:e>
                                  <m:r>
                                    <a:rPr lang="en-US" altLang="ja-JP" sz="2000" b="0" i="1" smtClean="0">
                                      <a:latin typeface="Cambria Math" panose="02040503050406030204" pitchFamily="18" charset="0"/>
                                    </a:rPr>
                                    <m:t>𝑦𝐼</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𝑦</m:t>
                                      </m:r>
                                    </m:e>
                                  </m:d>
                                </m:e>
                              </m:nary>
                            </m:e>
                          </m:nary>
                        </m:num>
                        <m:den>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rPr>
                                <m:t>=0</m:t>
                              </m:r>
                            </m:sub>
                            <m:sup>
                              <m:r>
                                <a:rPr kumimoji="1" lang="en-US" altLang="ja-JP" sz="2000" b="0" i="1" smtClean="0">
                                  <a:latin typeface="Cambria Math" panose="02040503050406030204" pitchFamily="18" charset="0"/>
                                </a:rPr>
                                <m:t>3</m:t>
                              </m:r>
                            </m:sup>
                            <m:e>
                              <m:nary>
                                <m:naryPr>
                                  <m:chr m:val="∑"/>
                                  <m:ctrlPr>
                                    <a:rPr kumimoji="1" lang="en-US" altLang="ja-JP" sz="2000" b="0" i="1" smtClean="0">
                                      <a:latin typeface="Cambria Math" panose="02040503050406030204" pitchFamily="18" charset="0"/>
                                    </a:rPr>
                                  </m:ctrlPr>
                                </m:naryPr>
                                <m:sub>
                                  <m:r>
                                    <m:rPr>
                                      <m:brk m:alnAt="23"/>
                                    </m:rPr>
                                    <a:rPr kumimoji="1" lang="en-US" altLang="ja-JP" sz="2000" b="0" i="1" smtClean="0">
                                      <a:latin typeface="Cambria Math" panose="02040503050406030204" pitchFamily="18" charset="0"/>
                                    </a:rPr>
                                    <m:t>𝑦</m:t>
                                  </m:r>
                                  <m:r>
                                    <a:rPr kumimoji="1" lang="en-US" altLang="ja-JP" sz="2000" b="0" i="1" smtClean="0">
                                      <a:latin typeface="Cambria Math" panose="02040503050406030204" pitchFamily="18" charset="0"/>
                                    </a:rPr>
                                    <m:t>=0</m:t>
                                  </m:r>
                                </m:sub>
                                <m:sup>
                                  <m:r>
                                    <a:rPr kumimoji="1" lang="en-US" altLang="ja-JP" sz="2000" b="0" i="1" smtClean="0">
                                      <a:latin typeface="Cambria Math" panose="02040503050406030204" pitchFamily="18" charset="0"/>
                                    </a:rPr>
                                    <m:t>6</m:t>
                                  </m:r>
                                </m:sup>
                                <m:e>
                                  <m:r>
                                    <a:rPr kumimoji="1" lang="en-US" altLang="ja-JP" sz="2000" b="0" i="1" smtClean="0">
                                      <a:latin typeface="Cambria Math" panose="02040503050406030204" pitchFamily="18" charset="0"/>
                                    </a:rPr>
                                    <m:t>𝐼</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rPr>
                                        <m:t>, </m:t>
                                      </m:r>
                                      <m:r>
                                        <a:rPr kumimoji="1" lang="en-US" altLang="ja-JP" sz="2000" b="0" i="1" smtClean="0">
                                          <a:latin typeface="Cambria Math" panose="02040503050406030204" pitchFamily="18" charset="0"/>
                                        </a:rPr>
                                        <m:t>𝑦</m:t>
                                      </m:r>
                                    </m:e>
                                  </m:d>
                                </m:e>
                              </m:nary>
                            </m:e>
                          </m:nary>
                        </m:den>
                      </m:f>
                    </m:oMath>
                  </m:oMathPara>
                </a14:m>
                <a:endParaRPr kumimoji="1" lang="en-US" altLang="ja-JP" sz="20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m:t>
                      </m:r>
                      <m:f>
                        <m:fPr>
                          <m:ctrlPr>
                            <a:rPr lang="en-US" altLang="ja-JP" sz="2000" i="1">
                              <a:latin typeface="Cambria Math" panose="02040503050406030204" pitchFamily="18" charset="0"/>
                            </a:rPr>
                          </m:ctrlPr>
                        </m:fPr>
                        <m:num>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𝑥</m:t>
                              </m:r>
                              <m:r>
                                <a:rPr lang="en-US" altLang="ja-JP" sz="2000" i="1">
                                  <a:latin typeface="Cambria Math" panose="02040503050406030204" pitchFamily="18" charset="0"/>
                                </a:rPr>
                                <m:t>=0</m:t>
                              </m:r>
                            </m:sub>
                            <m:sup>
                              <m:r>
                                <a:rPr lang="en-US" altLang="ja-JP" sz="2000" i="1">
                                  <a:latin typeface="Cambria Math" panose="02040503050406030204" pitchFamily="18" charset="0"/>
                                </a:rPr>
                                <m:t>3</m:t>
                              </m:r>
                            </m:sup>
                            <m:e>
                              <m:nary>
                                <m:naryPr>
                                  <m:chr m:val="∑"/>
                                  <m:ctrlPr>
                                    <a:rPr lang="en-US" altLang="ja-JP" sz="2000" i="1">
                                      <a:latin typeface="Cambria Math" panose="02040503050406030204" pitchFamily="18" charset="0"/>
                                    </a:rPr>
                                  </m:ctrlPr>
                                </m:naryPr>
                                <m:sub>
                                  <m:r>
                                    <m:rPr>
                                      <m:brk m:alnAt="23"/>
                                    </m:rPr>
                                    <a:rPr lang="en-US" altLang="ja-JP" sz="2000" i="1">
                                      <a:latin typeface="Cambria Math" panose="02040503050406030204" pitchFamily="18" charset="0"/>
                                    </a:rPr>
                                    <m:t>𝑦</m:t>
                                  </m:r>
                                  <m:r>
                                    <a:rPr lang="en-US" altLang="ja-JP" sz="2000" i="1">
                                      <a:latin typeface="Cambria Math" panose="02040503050406030204" pitchFamily="18" charset="0"/>
                                    </a:rPr>
                                    <m:t>=0</m:t>
                                  </m:r>
                                </m:sub>
                                <m:sup>
                                  <m:r>
                                    <a:rPr lang="en-US" altLang="ja-JP" sz="2000" i="1">
                                      <a:latin typeface="Cambria Math" panose="02040503050406030204" pitchFamily="18" charset="0"/>
                                    </a:rPr>
                                    <m:t>6</m:t>
                                  </m:r>
                                </m:sup>
                                <m:e>
                                  <m:r>
                                    <a:rPr lang="en-US" altLang="ja-JP" sz="2000" i="1">
                                      <a:latin typeface="Cambria Math" panose="02040503050406030204" pitchFamily="18" charset="0"/>
                                    </a:rPr>
                                    <m:t>𝑦𝐼</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𝑥</m:t>
                                      </m:r>
                                      <m:r>
                                        <a:rPr lang="en-US" altLang="ja-JP" sz="2000" i="1">
                                          <a:latin typeface="Cambria Math" panose="02040503050406030204" pitchFamily="18" charset="0"/>
                                        </a:rPr>
                                        <m:t>, </m:t>
                                      </m:r>
                                      <m:r>
                                        <a:rPr lang="en-US" altLang="ja-JP" sz="2000" i="1">
                                          <a:latin typeface="Cambria Math" panose="02040503050406030204" pitchFamily="18" charset="0"/>
                                        </a:rPr>
                                        <m:t>𝑦</m:t>
                                      </m:r>
                                    </m:e>
                                  </m:d>
                                </m:e>
                              </m:nary>
                            </m:e>
                          </m:nary>
                        </m:num>
                        <m:den>
                          <m:r>
                            <a:rPr lang="en-US" altLang="ja-JP" sz="2000" b="0" i="1" smtClean="0">
                              <a:latin typeface="Cambria Math" panose="02040503050406030204" pitchFamily="18" charset="0"/>
                            </a:rPr>
                            <m:t>𝑆</m:t>
                          </m:r>
                        </m:den>
                      </m:f>
                    </m:oMath>
                  </m:oMathPara>
                </a14:m>
                <a:endParaRPr kumimoji="1" lang="ja-JP" altLang="en-US" sz="2000" dirty="0"/>
              </a:p>
            </p:txBody>
          </p:sp>
        </mc:Choice>
        <mc:Fallback xmlns="">
          <p:sp>
            <p:nvSpPr>
              <p:cNvPr id="91" name="テキスト ボックス 90"/>
              <p:cNvSpPr txBox="1">
                <a:spLocks noRot="1" noChangeAspect="1" noMove="1" noResize="1" noEditPoints="1" noAdjustHandles="1" noChangeArrowheads="1" noChangeShapeType="1" noTextEdit="1"/>
              </p:cNvSpPr>
              <p:nvPr/>
            </p:nvSpPr>
            <p:spPr>
              <a:xfrm>
                <a:off x="6235375" y="2483394"/>
                <a:ext cx="2701316" cy="1438151"/>
              </a:xfrm>
              <a:prstGeom prst="rect">
                <a:avLst/>
              </a:prstGeom>
              <a:blipFill>
                <a:blip r:embed="rId5"/>
                <a:stretch>
                  <a:fillRect/>
                </a:stretch>
              </a:blipFill>
            </p:spPr>
            <p:txBody>
              <a:bodyPr/>
              <a:lstStyle/>
              <a:p>
                <a:r>
                  <a:rPr lang="ja-JP" altLang="en-US">
                    <a:noFill/>
                  </a:rPr>
                  <a:t> </a:t>
                </a:r>
              </a:p>
            </p:txBody>
          </p:sp>
        </mc:Fallback>
      </mc:AlternateContent>
      <p:grpSp>
        <p:nvGrpSpPr>
          <p:cNvPr id="3" name="グループ化 2"/>
          <p:cNvGrpSpPr/>
          <p:nvPr/>
        </p:nvGrpSpPr>
        <p:grpSpPr>
          <a:xfrm>
            <a:off x="116480" y="1002897"/>
            <a:ext cx="5752532" cy="2494271"/>
            <a:chOff x="1070" y="1348825"/>
            <a:chExt cx="5490727" cy="2380753"/>
          </a:xfrm>
        </p:grpSpPr>
        <p:grpSp>
          <p:nvGrpSpPr>
            <p:cNvPr id="40" name="グループ化 39"/>
            <p:cNvGrpSpPr/>
            <p:nvPr/>
          </p:nvGrpSpPr>
          <p:grpSpPr>
            <a:xfrm>
              <a:off x="1070" y="1348825"/>
              <a:ext cx="5490727" cy="2380753"/>
              <a:chOff x="177010" y="147807"/>
              <a:chExt cx="5490727" cy="2380753"/>
            </a:xfrm>
          </p:grpSpPr>
          <p:grpSp>
            <p:nvGrpSpPr>
              <p:cNvPr id="41" name="グループ化 40"/>
              <p:cNvGrpSpPr/>
              <p:nvPr/>
            </p:nvGrpSpPr>
            <p:grpSpPr>
              <a:xfrm>
                <a:off x="357698" y="521607"/>
                <a:ext cx="5172853" cy="2006953"/>
                <a:chOff x="357698" y="521607"/>
                <a:chExt cx="5172853" cy="2006953"/>
              </a:xfrm>
            </p:grpSpPr>
            <p:grpSp>
              <p:nvGrpSpPr>
                <p:cNvPr id="55" name="グループ化 54"/>
                <p:cNvGrpSpPr/>
                <p:nvPr/>
              </p:nvGrpSpPr>
              <p:grpSpPr>
                <a:xfrm>
                  <a:off x="641027" y="536140"/>
                  <a:ext cx="4606918" cy="1695477"/>
                  <a:chOff x="261257" y="223156"/>
                  <a:chExt cx="7791450" cy="2867476"/>
                </a:xfrm>
              </p:grpSpPr>
              <p:grpSp>
                <p:nvGrpSpPr>
                  <p:cNvPr id="58" name="グループ化 57"/>
                  <p:cNvGrpSpPr/>
                  <p:nvPr/>
                </p:nvGrpSpPr>
                <p:grpSpPr>
                  <a:xfrm>
                    <a:off x="2032907" y="223156"/>
                    <a:ext cx="6019800" cy="660400"/>
                    <a:chOff x="386443" y="353785"/>
                    <a:chExt cx="6019800" cy="660400"/>
                  </a:xfrm>
                </p:grpSpPr>
                <p:sp>
                  <p:nvSpPr>
                    <p:cNvPr id="83" name="平行四辺形 82"/>
                    <p:cNvSpPr/>
                    <p:nvPr/>
                  </p:nvSpPr>
                  <p:spPr>
                    <a:xfrm>
                      <a:off x="386443" y="353785"/>
                      <a:ext cx="1219200" cy="660400"/>
                    </a:xfrm>
                    <a:prstGeom prst="parallelogram">
                      <a:avLst>
                        <a:gd name="adj" fmla="val 80769"/>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4" name="平行四辺形 83"/>
                    <p:cNvSpPr/>
                    <p:nvPr/>
                  </p:nvSpPr>
                  <p:spPr>
                    <a:xfrm>
                      <a:off x="1186543" y="353785"/>
                      <a:ext cx="1219200" cy="660400"/>
                    </a:xfrm>
                    <a:prstGeom prst="parallelogram">
                      <a:avLst>
                        <a:gd name="adj" fmla="val 80769"/>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平行四辺形 84"/>
                    <p:cNvSpPr/>
                    <p:nvPr/>
                  </p:nvSpPr>
                  <p:spPr>
                    <a:xfrm>
                      <a:off x="1986643" y="353785"/>
                      <a:ext cx="1219200" cy="660400"/>
                    </a:xfrm>
                    <a:prstGeom prst="parallelogram">
                      <a:avLst>
                        <a:gd name="adj" fmla="val 80769"/>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平行四辺形 85"/>
                    <p:cNvSpPr/>
                    <p:nvPr/>
                  </p:nvSpPr>
                  <p:spPr>
                    <a:xfrm>
                      <a:off x="2786743" y="353785"/>
                      <a:ext cx="1219200" cy="660400"/>
                    </a:xfrm>
                    <a:prstGeom prst="parallelogram">
                      <a:avLst>
                        <a:gd name="adj" fmla="val 80769"/>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平行四辺形 86"/>
                    <p:cNvSpPr/>
                    <p:nvPr/>
                  </p:nvSpPr>
                  <p:spPr>
                    <a:xfrm>
                      <a:off x="3586843" y="353785"/>
                      <a:ext cx="1219200" cy="660400"/>
                    </a:xfrm>
                    <a:prstGeom prst="parallelogram">
                      <a:avLst>
                        <a:gd name="adj" fmla="val 80769"/>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平行四辺形 87"/>
                    <p:cNvSpPr/>
                    <p:nvPr/>
                  </p:nvSpPr>
                  <p:spPr>
                    <a:xfrm>
                      <a:off x="4386943" y="353785"/>
                      <a:ext cx="1219200" cy="660400"/>
                    </a:xfrm>
                    <a:prstGeom prst="parallelogram">
                      <a:avLst>
                        <a:gd name="adj" fmla="val 80769"/>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9" name="平行四辺形 88"/>
                    <p:cNvSpPr/>
                    <p:nvPr/>
                  </p:nvSpPr>
                  <p:spPr>
                    <a:xfrm>
                      <a:off x="5187043" y="353785"/>
                      <a:ext cx="1219200" cy="660400"/>
                    </a:xfrm>
                    <a:prstGeom prst="parallelogram">
                      <a:avLst>
                        <a:gd name="adj" fmla="val 80769"/>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59" name="グループ化 58"/>
                  <p:cNvGrpSpPr/>
                  <p:nvPr/>
                </p:nvGrpSpPr>
                <p:grpSpPr>
                  <a:xfrm>
                    <a:off x="1442357" y="958848"/>
                    <a:ext cx="6019800" cy="660400"/>
                    <a:chOff x="386443" y="353785"/>
                    <a:chExt cx="6019800" cy="660400"/>
                  </a:xfrm>
                </p:grpSpPr>
                <p:sp>
                  <p:nvSpPr>
                    <p:cNvPr id="76" name="平行四辺形 75"/>
                    <p:cNvSpPr/>
                    <p:nvPr/>
                  </p:nvSpPr>
                  <p:spPr>
                    <a:xfrm>
                      <a:off x="386443" y="353785"/>
                      <a:ext cx="1219200" cy="660400"/>
                    </a:xfrm>
                    <a:prstGeom prst="parallelogram">
                      <a:avLst>
                        <a:gd name="adj" fmla="val 80769"/>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7" name="平行四辺形 76"/>
                    <p:cNvSpPr/>
                    <p:nvPr/>
                  </p:nvSpPr>
                  <p:spPr>
                    <a:xfrm>
                      <a:off x="1186543" y="353785"/>
                      <a:ext cx="1219200" cy="660400"/>
                    </a:xfrm>
                    <a:prstGeom prst="parallelogram">
                      <a:avLst>
                        <a:gd name="adj" fmla="val 8076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平行四辺形 77"/>
                    <p:cNvSpPr/>
                    <p:nvPr/>
                  </p:nvSpPr>
                  <p:spPr>
                    <a:xfrm>
                      <a:off x="1986643" y="353785"/>
                      <a:ext cx="1219200" cy="660400"/>
                    </a:xfrm>
                    <a:prstGeom prst="parallelogram">
                      <a:avLst>
                        <a:gd name="adj" fmla="val 8076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平行四辺形 78"/>
                    <p:cNvSpPr/>
                    <p:nvPr/>
                  </p:nvSpPr>
                  <p:spPr>
                    <a:xfrm>
                      <a:off x="2786743" y="353785"/>
                      <a:ext cx="1219200" cy="660400"/>
                    </a:xfrm>
                    <a:prstGeom prst="parallelogram">
                      <a:avLst>
                        <a:gd name="adj" fmla="val 8076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平行四辺形 79"/>
                    <p:cNvSpPr/>
                    <p:nvPr/>
                  </p:nvSpPr>
                  <p:spPr>
                    <a:xfrm>
                      <a:off x="3586843" y="353785"/>
                      <a:ext cx="1219200" cy="660400"/>
                    </a:xfrm>
                    <a:prstGeom prst="parallelogram">
                      <a:avLst>
                        <a:gd name="adj" fmla="val 8076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平行四辺形 80"/>
                    <p:cNvSpPr/>
                    <p:nvPr/>
                  </p:nvSpPr>
                  <p:spPr>
                    <a:xfrm>
                      <a:off x="4386943" y="353785"/>
                      <a:ext cx="1219200" cy="660400"/>
                    </a:xfrm>
                    <a:prstGeom prst="parallelogram">
                      <a:avLst>
                        <a:gd name="adj" fmla="val 8076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平行四辺形 81"/>
                    <p:cNvSpPr/>
                    <p:nvPr/>
                  </p:nvSpPr>
                  <p:spPr>
                    <a:xfrm>
                      <a:off x="5187043" y="353785"/>
                      <a:ext cx="1219200" cy="660400"/>
                    </a:xfrm>
                    <a:prstGeom prst="parallelogram">
                      <a:avLst>
                        <a:gd name="adj" fmla="val 80769"/>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60" name="グループ化 59"/>
                  <p:cNvGrpSpPr/>
                  <p:nvPr/>
                </p:nvGrpSpPr>
                <p:grpSpPr>
                  <a:xfrm>
                    <a:off x="851807" y="1694540"/>
                    <a:ext cx="6019800" cy="660400"/>
                    <a:chOff x="386443" y="353785"/>
                    <a:chExt cx="6019800" cy="660400"/>
                  </a:xfrm>
                </p:grpSpPr>
                <p:sp>
                  <p:nvSpPr>
                    <p:cNvPr id="69" name="平行四辺形 68"/>
                    <p:cNvSpPr/>
                    <p:nvPr/>
                  </p:nvSpPr>
                  <p:spPr>
                    <a:xfrm>
                      <a:off x="386443" y="353785"/>
                      <a:ext cx="1219200" cy="660400"/>
                    </a:xfrm>
                    <a:prstGeom prst="parallelogram">
                      <a:avLst>
                        <a:gd name="adj" fmla="val 80769"/>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平行四辺形 69"/>
                    <p:cNvSpPr/>
                    <p:nvPr/>
                  </p:nvSpPr>
                  <p:spPr>
                    <a:xfrm>
                      <a:off x="1186543" y="353785"/>
                      <a:ext cx="1219200" cy="660400"/>
                    </a:xfrm>
                    <a:prstGeom prst="parallelogram">
                      <a:avLst>
                        <a:gd name="adj" fmla="val 8076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平行四辺形 70"/>
                    <p:cNvSpPr/>
                    <p:nvPr/>
                  </p:nvSpPr>
                  <p:spPr>
                    <a:xfrm>
                      <a:off x="1986643" y="353785"/>
                      <a:ext cx="1219200" cy="660400"/>
                    </a:xfrm>
                    <a:prstGeom prst="parallelogram">
                      <a:avLst>
                        <a:gd name="adj" fmla="val 8076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2" name="平行四辺形 71"/>
                    <p:cNvSpPr/>
                    <p:nvPr/>
                  </p:nvSpPr>
                  <p:spPr>
                    <a:xfrm>
                      <a:off x="2786743" y="353785"/>
                      <a:ext cx="1219200" cy="660400"/>
                    </a:xfrm>
                    <a:prstGeom prst="parallelogram">
                      <a:avLst>
                        <a:gd name="adj" fmla="val 8076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3" name="平行四辺形 72"/>
                    <p:cNvSpPr/>
                    <p:nvPr/>
                  </p:nvSpPr>
                  <p:spPr>
                    <a:xfrm>
                      <a:off x="3586843" y="353785"/>
                      <a:ext cx="1219200" cy="660400"/>
                    </a:xfrm>
                    <a:prstGeom prst="parallelogram">
                      <a:avLst>
                        <a:gd name="adj" fmla="val 8076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4" name="平行四辺形 73"/>
                    <p:cNvSpPr/>
                    <p:nvPr/>
                  </p:nvSpPr>
                  <p:spPr>
                    <a:xfrm>
                      <a:off x="4386943" y="353785"/>
                      <a:ext cx="1219200" cy="660400"/>
                    </a:xfrm>
                    <a:prstGeom prst="parallelogram">
                      <a:avLst>
                        <a:gd name="adj" fmla="val 8076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5" name="平行四辺形 74"/>
                    <p:cNvSpPr/>
                    <p:nvPr/>
                  </p:nvSpPr>
                  <p:spPr>
                    <a:xfrm>
                      <a:off x="5187043" y="353785"/>
                      <a:ext cx="1219200" cy="660400"/>
                    </a:xfrm>
                    <a:prstGeom prst="parallelogram">
                      <a:avLst>
                        <a:gd name="adj" fmla="val 80769"/>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61" name="グループ化 60"/>
                  <p:cNvGrpSpPr/>
                  <p:nvPr/>
                </p:nvGrpSpPr>
                <p:grpSpPr>
                  <a:xfrm>
                    <a:off x="261257" y="2430232"/>
                    <a:ext cx="6019800" cy="660400"/>
                    <a:chOff x="386443" y="353785"/>
                    <a:chExt cx="6019800" cy="660400"/>
                  </a:xfrm>
                </p:grpSpPr>
                <p:sp>
                  <p:nvSpPr>
                    <p:cNvPr id="62" name="平行四辺形 61"/>
                    <p:cNvSpPr/>
                    <p:nvPr/>
                  </p:nvSpPr>
                  <p:spPr>
                    <a:xfrm>
                      <a:off x="386443" y="353785"/>
                      <a:ext cx="1219200" cy="660400"/>
                    </a:xfrm>
                    <a:prstGeom prst="parallelogram">
                      <a:avLst>
                        <a:gd name="adj" fmla="val 80769"/>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3" name="平行四辺形 62"/>
                    <p:cNvSpPr/>
                    <p:nvPr/>
                  </p:nvSpPr>
                  <p:spPr>
                    <a:xfrm>
                      <a:off x="1186543" y="353785"/>
                      <a:ext cx="1219200" cy="660400"/>
                    </a:xfrm>
                    <a:prstGeom prst="parallelogram">
                      <a:avLst>
                        <a:gd name="adj" fmla="val 80769"/>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平行四辺形 63"/>
                    <p:cNvSpPr/>
                    <p:nvPr/>
                  </p:nvSpPr>
                  <p:spPr>
                    <a:xfrm>
                      <a:off x="1986643" y="353785"/>
                      <a:ext cx="1219200" cy="660400"/>
                    </a:xfrm>
                    <a:prstGeom prst="parallelogram">
                      <a:avLst>
                        <a:gd name="adj" fmla="val 80769"/>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平行四辺形 64"/>
                    <p:cNvSpPr/>
                    <p:nvPr/>
                  </p:nvSpPr>
                  <p:spPr>
                    <a:xfrm>
                      <a:off x="2786743" y="353785"/>
                      <a:ext cx="1219200" cy="660400"/>
                    </a:xfrm>
                    <a:prstGeom prst="parallelogram">
                      <a:avLst>
                        <a:gd name="adj" fmla="val 80769"/>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6" name="平行四辺形 65"/>
                    <p:cNvSpPr/>
                    <p:nvPr/>
                  </p:nvSpPr>
                  <p:spPr>
                    <a:xfrm>
                      <a:off x="3586843" y="353785"/>
                      <a:ext cx="1219200" cy="660400"/>
                    </a:xfrm>
                    <a:prstGeom prst="parallelogram">
                      <a:avLst>
                        <a:gd name="adj" fmla="val 80769"/>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7" name="平行四辺形 66"/>
                    <p:cNvSpPr/>
                    <p:nvPr/>
                  </p:nvSpPr>
                  <p:spPr>
                    <a:xfrm>
                      <a:off x="4386943" y="353785"/>
                      <a:ext cx="1219200" cy="660400"/>
                    </a:xfrm>
                    <a:prstGeom prst="parallelogram">
                      <a:avLst>
                        <a:gd name="adj" fmla="val 80769"/>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8" name="平行四辺形 67"/>
                    <p:cNvSpPr/>
                    <p:nvPr/>
                  </p:nvSpPr>
                  <p:spPr>
                    <a:xfrm>
                      <a:off x="5187043" y="353785"/>
                      <a:ext cx="1219200" cy="660400"/>
                    </a:xfrm>
                    <a:prstGeom prst="parallelogram">
                      <a:avLst>
                        <a:gd name="adj" fmla="val 80769"/>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cxnSp>
              <p:nvCxnSpPr>
                <p:cNvPr id="56" name="直線矢印コネクタ 55"/>
                <p:cNvCxnSpPr/>
                <p:nvPr/>
              </p:nvCxnSpPr>
              <p:spPr>
                <a:xfrm flipH="1">
                  <a:off x="357698" y="521607"/>
                  <a:ext cx="1654178" cy="200695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7" name="直線矢印コネクタ 56"/>
                <p:cNvCxnSpPr/>
                <p:nvPr/>
              </p:nvCxnSpPr>
              <p:spPr>
                <a:xfrm flipV="1">
                  <a:off x="1991860" y="522810"/>
                  <a:ext cx="3538691" cy="133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42" name="テキスト ボックス 41"/>
              <p:cNvSpPr txBox="1"/>
              <p:nvPr/>
            </p:nvSpPr>
            <p:spPr>
              <a:xfrm>
                <a:off x="177010" y="2090474"/>
                <a:ext cx="351378"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X</a:t>
                </a:r>
                <a:endParaRPr kumimoji="1" lang="ja-JP" altLang="en-US" dirty="0">
                  <a:latin typeface="Times New Roman" panose="02020603050405020304" pitchFamily="18" charset="0"/>
                  <a:cs typeface="Times New Roman" panose="02020603050405020304" pitchFamily="18" charset="0"/>
                </a:endParaRPr>
              </a:p>
            </p:txBody>
          </p:sp>
          <p:sp>
            <p:nvSpPr>
              <p:cNvPr id="43" name="テキスト ボックス 42"/>
              <p:cNvSpPr txBox="1"/>
              <p:nvPr/>
            </p:nvSpPr>
            <p:spPr>
              <a:xfrm>
                <a:off x="5316359" y="177382"/>
                <a:ext cx="351378"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Y</a:t>
                </a:r>
                <a:endParaRPr kumimoji="1" lang="ja-JP" altLang="en-US" dirty="0">
                  <a:latin typeface="Times New Roman" panose="02020603050405020304" pitchFamily="18" charset="0"/>
                  <a:cs typeface="Times New Roman" panose="02020603050405020304" pitchFamily="18" charset="0"/>
                </a:endParaRPr>
              </a:p>
            </p:txBody>
          </p:sp>
          <p:sp>
            <p:nvSpPr>
              <p:cNvPr id="44" name="テキスト ボックス 43"/>
              <p:cNvSpPr txBox="1"/>
              <p:nvPr/>
            </p:nvSpPr>
            <p:spPr>
              <a:xfrm>
                <a:off x="2094391" y="147807"/>
                <a:ext cx="301686"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0</a:t>
                </a:r>
                <a:endParaRPr kumimoji="1" lang="ja-JP" altLang="en-US" dirty="0">
                  <a:latin typeface="Times New Roman" panose="02020603050405020304" pitchFamily="18" charset="0"/>
                  <a:cs typeface="Times New Roman" panose="02020603050405020304" pitchFamily="18" charset="0"/>
                </a:endParaRPr>
              </a:p>
            </p:txBody>
          </p:sp>
          <p:sp>
            <p:nvSpPr>
              <p:cNvPr id="45" name="テキスト ボックス 44"/>
              <p:cNvSpPr txBox="1"/>
              <p:nvPr/>
            </p:nvSpPr>
            <p:spPr>
              <a:xfrm>
                <a:off x="2568597" y="147807"/>
                <a:ext cx="301686"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1</a:t>
                </a:r>
                <a:endParaRPr kumimoji="1" lang="ja-JP" altLang="en-US" dirty="0">
                  <a:latin typeface="Times New Roman" panose="02020603050405020304" pitchFamily="18" charset="0"/>
                  <a:cs typeface="Times New Roman" panose="02020603050405020304" pitchFamily="18" charset="0"/>
                </a:endParaRPr>
              </a:p>
            </p:txBody>
          </p:sp>
          <p:sp>
            <p:nvSpPr>
              <p:cNvPr id="46" name="テキスト ボックス 45"/>
              <p:cNvSpPr txBox="1"/>
              <p:nvPr/>
            </p:nvSpPr>
            <p:spPr>
              <a:xfrm>
                <a:off x="3005229" y="147807"/>
                <a:ext cx="301686"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2</a:t>
                </a:r>
                <a:endParaRPr kumimoji="1" lang="ja-JP" altLang="en-US" dirty="0">
                  <a:latin typeface="Times New Roman" panose="02020603050405020304" pitchFamily="18" charset="0"/>
                  <a:cs typeface="Times New Roman" panose="02020603050405020304" pitchFamily="18" charset="0"/>
                </a:endParaRPr>
              </a:p>
            </p:txBody>
          </p:sp>
          <p:sp>
            <p:nvSpPr>
              <p:cNvPr id="47" name="テキスト ボックス 46"/>
              <p:cNvSpPr txBox="1"/>
              <p:nvPr/>
            </p:nvSpPr>
            <p:spPr>
              <a:xfrm>
                <a:off x="3479519" y="149177"/>
                <a:ext cx="301686"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3</a:t>
                </a:r>
                <a:endParaRPr kumimoji="1" lang="ja-JP" altLang="en-US" dirty="0">
                  <a:latin typeface="Times New Roman" panose="02020603050405020304" pitchFamily="18" charset="0"/>
                  <a:cs typeface="Times New Roman" panose="02020603050405020304" pitchFamily="18" charset="0"/>
                </a:endParaRPr>
              </a:p>
            </p:txBody>
          </p:sp>
          <p:sp>
            <p:nvSpPr>
              <p:cNvPr id="48" name="テキスト ボックス 47"/>
              <p:cNvSpPr txBox="1"/>
              <p:nvPr/>
            </p:nvSpPr>
            <p:spPr>
              <a:xfrm>
                <a:off x="3948242" y="147807"/>
                <a:ext cx="301686"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4</a:t>
                </a:r>
                <a:endParaRPr kumimoji="1" lang="ja-JP" altLang="en-US" dirty="0">
                  <a:latin typeface="Times New Roman" panose="02020603050405020304" pitchFamily="18" charset="0"/>
                  <a:cs typeface="Times New Roman" panose="02020603050405020304" pitchFamily="18" charset="0"/>
                </a:endParaRPr>
              </a:p>
            </p:txBody>
          </p:sp>
          <p:sp>
            <p:nvSpPr>
              <p:cNvPr id="49" name="テキスト ボックス 48"/>
              <p:cNvSpPr txBox="1"/>
              <p:nvPr/>
            </p:nvSpPr>
            <p:spPr>
              <a:xfrm>
                <a:off x="4437945" y="147807"/>
                <a:ext cx="301686"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5</a:t>
                </a:r>
                <a:endParaRPr kumimoji="1" lang="ja-JP" altLang="en-US" dirty="0">
                  <a:latin typeface="Times New Roman" panose="02020603050405020304" pitchFamily="18" charset="0"/>
                  <a:cs typeface="Times New Roman" panose="02020603050405020304" pitchFamily="18" charset="0"/>
                </a:endParaRPr>
              </a:p>
            </p:txBody>
          </p:sp>
          <p:sp>
            <p:nvSpPr>
              <p:cNvPr id="50" name="テキスト ボックス 49"/>
              <p:cNvSpPr txBox="1"/>
              <p:nvPr/>
            </p:nvSpPr>
            <p:spPr>
              <a:xfrm>
                <a:off x="4924014" y="147807"/>
                <a:ext cx="301686"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6</a:t>
                </a:r>
                <a:endParaRPr kumimoji="1" lang="ja-JP" altLang="en-US" dirty="0">
                  <a:latin typeface="Times New Roman" panose="02020603050405020304" pitchFamily="18" charset="0"/>
                  <a:cs typeface="Times New Roman" panose="02020603050405020304" pitchFamily="18" charset="0"/>
                </a:endParaRPr>
              </a:p>
            </p:txBody>
          </p:sp>
          <p:sp>
            <p:nvSpPr>
              <p:cNvPr id="51" name="テキスト ボックス 50"/>
              <p:cNvSpPr txBox="1"/>
              <p:nvPr/>
            </p:nvSpPr>
            <p:spPr>
              <a:xfrm>
                <a:off x="1471858" y="455775"/>
                <a:ext cx="301686"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0</a:t>
                </a:r>
                <a:endParaRPr kumimoji="1" lang="ja-JP" altLang="en-US" dirty="0">
                  <a:latin typeface="Times New Roman" panose="02020603050405020304" pitchFamily="18" charset="0"/>
                  <a:cs typeface="Times New Roman" panose="02020603050405020304" pitchFamily="18" charset="0"/>
                </a:endParaRPr>
              </a:p>
            </p:txBody>
          </p:sp>
          <p:sp>
            <p:nvSpPr>
              <p:cNvPr id="52" name="テキスト ボックス 51"/>
              <p:cNvSpPr txBox="1"/>
              <p:nvPr/>
            </p:nvSpPr>
            <p:spPr>
              <a:xfrm>
                <a:off x="1104025" y="926227"/>
                <a:ext cx="301686" cy="369332"/>
              </a:xfrm>
              <a:prstGeom prst="rect">
                <a:avLst/>
              </a:prstGeom>
              <a:no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1</a:t>
                </a:r>
                <a:endParaRPr kumimoji="1" lang="ja-JP" altLang="en-US" dirty="0">
                  <a:latin typeface="Times New Roman" panose="02020603050405020304" pitchFamily="18" charset="0"/>
                  <a:cs typeface="Times New Roman" panose="02020603050405020304" pitchFamily="18" charset="0"/>
                </a:endParaRPr>
              </a:p>
            </p:txBody>
          </p:sp>
          <p:sp>
            <p:nvSpPr>
              <p:cNvPr id="53" name="テキスト ボックス 52"/>
              <p:cNvSpPr txBox="1"/>
              <p:nvPr/>
            </p:nvSpPr>
            <p:spPr>
              <a:xfrm>
                <a:off x="798604" y="1295270"/>
                <a:ext cx="300082" cy="369332"/>
              </a:xfrm>
              <a:prstGeom prst="rect">
                <a:avLst/>
              </a:prstGeom>
              <a:noFill/>
            </p:spPr>
            <p:txBody>
              <a:bodyPr wrap="none" rtlCol="0">
                <a:spAutoFit/>
              </a:bodyPr>
              <a:lstStyle/>
              <a:p>
                <a:r>
                  <a:rPr lang="en-US" altLang="ja-JP" dirty="0">
                    <a:latin typeface="Times New Roman" panose="02020603050405020304" pitchFamily="18" charset="0"/>
                    <a:cs typeface="Times New Roman" panose="02020603050405020304" pitchFamily="18" charset="0"/>
                  </a:rPr>
                  <a:t>2</a:t>
                </a:r>
                <a:endParaRPr kumimoji="1" lang="ja-JP" altLang="en-US" dirty="0">
                  <a:latin typeface="Times New Roman" panose="02020603050405020304" pitchFamily="18" charset="0"/>
                  <a:cs typeface="Times New Roman" panose="02020603050405020304" pitchFamily="18" charset="0"/>
                </a:endParaRPr>
              </a:p>
            </p:txBody>
          </p:sp>
          <p:sp>
            <p:nvSpPr>
              <p:cNvPr id="54" name="テキスト ボックス 53"/>
              <p:cNvSpPr txBox="1"/>
              <p:nvPr/>
            </p:nvSpPr>
            <p:spPr>
              <a:xfrm>
                <a:off x="517125" y="1709121"/>
                <a:ext cx="300082" cy="369332"/>
              </a:xfrm>
              <a:prstGeom prst="rect">
                <a:avLst/>
              </a:prstGeom>
              <a:noFill/>
            </p:spPr>
            <p:txBody>
              <a:bodyPr wrap="none" rtlCol="0">
                <a:spAutoFit/>
              </a:bodyPr>
              <a:lstStyle/>
              <a:p>
                <a:r>
                  <a:rPr lang="en-US" altLang="ja-JP" dirty="0">
                    <a:latin typeface="Times New Roman" panose="02020603050405020304" pitchFamily="18" charset="0"/>
                    <a:cs typeface="Times New Roman" panose="02020603050405020304" pitchFamily="18" charset="0"/>
                  </a:rPr>
                  <a:t>3</a:t>
                </a:r>
                <a:endParaRPr kumimoji="1" lang="ja-JP" altLang="en-US" dirty="0">
                  <a:latin typeface="Times New Roman" panose="02020603050405020304" pitchFamily="18" charset="0"/>
                  <a:cs typeface="Times New Roman" panose="02020603050405020304" pitchFamily="18" charset="0"/>
                </a:endParaRPr>
              </a:p>
            </p:txBody>
          </p:sp>
        </p:grpSp>
        <p:sp>
          <p:nvSpPr>
            <p:cNvPr id="92" name="テキスト ボックス 91"/>
            <p:cNvSpPr txBox="1"/>
            <p:nvPr/>
          </p:nvSpPr>
          <p:spPr>
            <a:xfrm>
              <a:off x="2049637" y="2260478"/>
              <a:ext cx="1292527" cy="499407"/>
            </a:xfrm>
            <a:prstGeom prst="rect">
              <a:avLst/>
            </a:prstGeom>
            <a:solidFill>
              <a:schemeClr val="accent2">
                <a:lumMod val="75000"/>
              </a:schemeClr>
            </a:solidFill>
            <a:ln>
              <a:solidFill>
                <a:schemeClr val="tx1"/>
              </a:solidFill>
            </a:ln>
          </p:spPr>
          <p:txBody>
            <a:bodyPr wrap="square" rtlCol="0">
              <a:spAutoFit/>
            </a:bodyPr>
            <a:lstStyle/>
            <a:p>
              <a:r>
                <a:rPr kumimoji="1" lang="ja-JP" altLang="en-US" sz="2800" dirty="0">
                  <a:solidFill>
                    <a:schemeClr val="bg1"/>
                  </a:solidFill>
                </a:rPr>
                <a:t>領域</a:t>
              </a:r>
              <a:r>
                <a:rPr kumimoji="1" lang="en-US" altLang="ja-JP" sz="2800" dirty="0">
                  <a:solidFill>
                    <a:schemeClr val="bg1"/>
                  </a:solidFill>
                </a:rPr>
                <a:t>S</a:t>
              </a:r>
              <a:endParaRPr kumimoji="1" lang="ja-JP" altLang="en-US" sz="2800" dirty="0">
                <a:solidFill>
                  <a:schemeClr val="bg1"/>
                </a:solidFill>
              </a:endParaRPr>
            </a:p>
          </p:txBody>
        </p:sp>
      </p:grpSp>
      <mc:AlternateContent xmlns:mc="http://schemas.openxmlformats.org/markup-compatibility/2006" xmlns:a14="http://schemas.microsoft.com/office/drawing/2010/main">
        <mc:Choice Requires="a14">
          <p:sp>
            <p:nvSpPr>
              <p:cNvPr id="93" name="テキスト ボックス 92"/>
              <p:cNvSpPr txBox="1"/>
              <p:nvPr/>
            </p:nvSpPr>
            <p:spPr>
              <a:xfrm>
                <a:off x="4331716" y="3059509"/>
                <a:ext cx="1504643" cy="894860"/>
              </a:xfrm>
              <a:prstGeom prst="rect">
                <a:avLst/>
              </a:prstGeom>
              <a:noFill/>
            </p:spPr>
            <p:txBody>
              <a:bodyPr wrap="none" lIns="0" tIns="0" rIns="0" bIns="0" rtlCol="0">
                <a:spAutoFit/>
              </a:bodyPr>
              <a:lstStyle/>
              <a:p>
                <a:r>
                  <a:rPr kumimoji="1" lang="ja-JP" altLang="en-US" b="0" dirty="0">
                    <a:latin typeface="Cambria Math" panose="02040503050406030204" pitchFamily="18" charset="0"/>
                  </a:rPr>
                  <a:t>画素値</a:t>
                </a:r>
                <a:endParaRPr kumimoji="1" lang="en-US" altLang="ja-JP" b="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𝐼</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𝑦</m:t>
                          </m:r>
                        </m:e>
                      </m:d>
                      <m:r>
                        <a:rPr kumimoji="1" lang="en-US" altLang="ja-JP" b="0" i="1" smtClean="0">
                          <a:latin typeface="Cambria Math" panose="02040503050406030204" pitchFamily="18" charset="0"/>
                        </a:rPr>
                        <m:t>=</m:t>
                      </m:r>
                      <m:d>
                        <m:dPr>
                          <m:begChr m:val="{"/>
                          <m:endChr m:val=""/>
                          <m:ctrlPr>
                            <a:rPr kumimoji="1" lang="en-US" altLang="ja-JP" b="0" i="1" smtClean="0">
                              <a:latin typeface="Cambria Math" panose="02040503050406030204" pitchFamily="18" charset="0"/>
                            </a:rPr>
                          </m:ctrlPr>
                        </m:dPr>
                        <m:e>
                          <m:eqArr>
                            <m:eqArrPr>
                              <m:ctrlPr>
                                <a:rPr kumimoji="1" lang="en-US" altLang="ja-JP" b="0" i="1" smtClean="0">
                                  <a:latin typeface="Cambria Math" panose="02040503050406030204" pitchFamily="18" charset="0"/>
                                </a:rPr>
                              </m:ctrlPr>
                            </m:eqArrPr>
                            <m:e>
                              <m:r>
                                <a:rPr kumimoji="1" lang="en-US" altLang="ja-JP" b="0" i="1" smtClean="0">
                                  <a:latin typeface="Cambria Math" panose="02040503050406030204" pitchFamily="18" charset="0"/>
                                </a:rPr>
                                <m:t>255</m:t>
                              </m:r>
                            </m:e>
                            <m:e>
                              <m:r>
                                <a:rPr kumimoji="1" lang="en-US" altLang="ja-JP" b="0" i="1" smtClean="0">
                                  <a:latin typeface="Cambria Math" panose="02040503050406030204" pitchFamily="18" charset="0"/>
                                </a:rPr>
                                <m:t>0</m:t>
                              </m:r>
                            </m:e>
                          </m:eqArr>
                        </m:e>
                      </m:d>
                    </m:oMath>
                  </m:oMathPara>
                </a14:m>
                <a:endParaRPr kumimoji="1" lang="ja-JP" altLang="en-US" dirty="0"/>
              </a:p>
            </p:txBody>
          </p:sp>
        </mc:Choice>
        <mc:Fallback xmlns="">
          <p:sp>
            <p:nvSpPr>
              <p:cNvPr id="93" name="テキスト ボックス 92"/>
              <p:cNvSpPr txBox="1">
                <a:spLocks noRot="1" noChangeAspect="1" noMove="1" noResize="1" noEditPoints="1" noAdjustHandles="1" noChangeArrowheads="1" noChangeShapeType="1" noTextEdit="1"/>
              </p:cNvSpPr>
              <p:nvPr/>
            </p:nvSpPr>
            <p:spPr>
              <a:xfrm>
                <a:off x="4331716" y="3059509"/>
                <a:ext cx="1504643" cy="894860"/>
              </a:xfrm>
              <a:prstGeom prst="rect">
                <a:avLst/>
              </a:prstGeom>
              <a:blipFill>
                <a:blip r:embed="rId6"/>
                <a:stretch>
                  <a:fillRect l="-9756" t="-8163"/>
                </a:stretch>
              </a:blipFill>
            </p:spPr>
            <p:txBody>
              <a:bodyPr/>
              <a:lstStyle/>
              <a:p>
                <a:r>
                  <a:rPr lang="ja-JP" altLang="en-US">
                    <a:noFill/>
                  </a:rPr>
                  <a:t> </a:t>
                </a:r>
              </a:p>
            </p:txBody>
          </p:sp>
        </mc:Fallback>
      </mc:AlternateContent>
      <p:sp>
        <p:nvSpPr>
          <p:cNvPr id="96" name="テキスト ボックス 95"/>
          <p:cNvSpPr txBox="1"/>
          <p:nvPr/>
        </p:nvSpPr>
        <p:spPr>
          <a:xfrm>
            <a:off x="198334" y="645994"/>
            <a:ext cx="2646878" cy="461665"/>
          </a:xfrm>
          <a:prstGeom prst="rect">
            <a:avLst/>
          </a:prstGeom>
          <a:noFill/>
          <a:ln>
            <a:noFill/>
          </a:ln>
        </p:spPr>
        <p:txBody>
          <a:bodyPr wrap="none" rtlCol="0">
            <a:spAutoFit/>
          </a:bodyPr>
          <a:lstStyle/>
          <a:p>
            <a:r>
              <a:rPr kumimoji="1" lang="ja-JP" altLang="en-US" sz="2400" b="1" dirty="0"/>
              <a:t>画像における重心</a:t>
            </a:r>
          </a:p>
        </p:txBody>
      </p:sp>
      <p:sp>
        <p:nvSpPr>
          <p:cNvPr id="98" name="テキスト ボックス 97"/>
          <p:cNvSpPr txBox="1"/>
          <p:nvPr/>
        </p:nvSpPr>
        <p:spPr>
          <a:xfrm>
            <a:off x="286403" y="4456318"/>
            <a:ext cx="2646878" cy="461665"/>
          </a:xfrm>
          <a:prstGeom prst="rect">
            <a:avLst/>
          </a:prstGeom>
          <a:noFill/>
          <a:ln>
            <a:noFill/>
          </a:ln>
        </p:spPr>
        <p:txBody>
          <a:bodyPr wrap="none" rtlCol="0">
            <a:spAutoFit/>
          </a:bodyPr>
          <a:lstStyle/>
          <a:p>
            <a:r>
              <a:rPr lang="ja-JP" altLang="en-US" sz="2400" b="1" dirty="0"/>
              <a:t>物体</a:t>
            </a:r>
            <a:r>
              <a:rPr kumimoji="1" lang="ja-JP" altLang="en-US" sz="2400" b="1" dirty="0"/>
              <a:t>における重心</a:t>
            </a:r>
          </a:p>
        </p:txBody>
      </p:sp>
      <p:sp>
        <p:nvSpPr>
          <p:cNvPr id="95" name="正方形/長方形 94">
            <a:extLst>
              <a:ext uri="{FF2B5EF4-FFF2-40B4-BE49-F238E27FC236}">
                <a16:creationId xmlns:a16="http://schemas.microsoft.com/office/drawing/2014/main" id="{3F6BE45C-5147-43D1-B80D-03BAADEF3E72}"/>
              </a:ext>
            </a:extLst>
          </p:cNvPr>
          <p:cNvSpPr/>
          <p:nvPr/>
        </p:nvSpPr>
        <p:spPr>
          <a:xfrm>
            <a:off x="1309402" y="-9306"/>
            <a:ext cx="6540223" cy="436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画像座標系での重心計算</a:t>
            </a:r>
            <a:endParaRPr kumimoji="1" lang="ja-JP" altLang="en-US" sz="2800" b="1" dirty="0"/>
          </a:p>
        </p:txBody>
      </p:sp>
      <p:sp>
        <p:nvSpPr>
          <p:cNvPr id="4" name="スライド番号プレースホルダー 3"/>
          <p:cNvSpPr>
            <a:spLocks noGrp="1"/>
          </p:cNvSpPr>
          <p:nvPr>
            <p:ph type="sldNum" sz="quarter" idx="12"/>
          </p:nvPr>
        </p:nvSpPr>
        <p:spPr/>
        <p:txBody>
          <a:bodyPr/>
          <a:lstStyle/>
          <a:p>
            <a:fld id="{8C9C3BA3-F2E4-4F2D-87E5-5154CA402B4F}" type="slidenum">
              <a:rPr kumimoji="1" lang="ja-JP" altLang="en-US" smtClean="0"/>
              <a:t>21</a:t>
            </a:fld>
            <a:endParaRPr kumimoji="1" lang="ja-JP" altLang="en-US" dirty="0"/>
          </a:p>
        </p:txBody>
      </p:sp>
    </p:spTree>
    <p:extLst>
      <p:ext uri="{BB962C8B-B14F-4D97-AF65-F5344CB8AC3E}">
        <p14:creationId xmlns:p14="http://schemas.microsoft.com/office/powerpoint/2010/main" val="3600930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ボックス 30">
            <a:extLst>
              <a:ext uri="{FF2B5EF4-FFF2-40B4-BE49-F238E27FC236}">
                <a16:creationId xmlns:a16="http://schemas.microsoft.com/office/drawing/2014/main" id="{D8D4F398-C510-402D-8EC5-24FEFE8BF8E3}"/>
              </a:ext>
            </a:extLst>
          </p:cNvPr>
          <p:cNvSpPr txBox="1"/>
          <p:nvPr/>
        </p:nvSpPr>
        <p:spPr>
          <a:xfrm>
            <a:off x="5152880" y="2627160"/>
            <a:ext cx="431555" cy="400110"/>
          </a:xfrm>
          <a:prstGeom prst="rect">
            <a:avLst/>
          </a:prstGeom>
          <a:noFill/>
        </p:spPr>
        <p:txBody>
          <a:bodyPr wrap="square" rtlCol="0">
            <a:spAutoFit/>
          </a:bodyPr>
          <a:lstStyle/>
          <a:p>
            <a:r>
              <a:rPr kumimoji="1" lang="en-US" altLang="ja-JP" sz="2000" b="1" dirty="0"/>
              <a:t>Σ</a:t>
            </a:r>
            <a:endParaRPr kumimoji="1" lang="ja-JP" altLang="en-US" sz="2000" b="1" dirty="0"/>
          </a:p>
        </p:txBody>
      </p:sp>
      <p:sp>
        <p:nvSpPr>
          <p:cNvPr id="32" name="テキスト ボックス 31">
            <a:extLst>
              <a:ext uri="{FF2B5EF4-FFF2-40B4-BE49-F238E27FC236}">
                <a16:creationId xmlns:a16="http://schemas.microsoft.com/office/drawing/2014/main" id="{89F77BC0-5518-42E2-8C1C-37EF0B0AF3CA}"/>
              </a:ext>
            </a:extLst>
          </p:cNvPr>
          <p:cNvSpPr txBox="1"/>
          <p:nvPr/>
        </p:nvSpPr>
        <p:spPr>
          <a:xfrm>
            <a:off x="5370228" y="2595446"/>
            <a:ext cx="3862672" cy="461665"/>
          </a:xfrm>
          <a:prstGeom prst="rect">
            <a:avLst/>
          </a:prstGeom>
          <a:noFill/>
        </p:spPr>
        <p:txBody>
          <a:bodyPr wrap="square" rtlCol="0">
            <a:spAutoFit/>
          </a:bodyPr>
          <a:lstStyle/>
          <a:p>
            <a:r>
              <a:rPr kumimoji="1" lang="en-US" altLang="ja-JP" sz="2400" dirty="0"/>
              <a:t>(                                       )</a:t>
            </a:r>
            <a:endParaRPr kumimoji="1" lang="ja-JP" altLang="en-US" sz="2400" dirty="0"/>
          </a:p>
        </p:txBody>
      </p:sp>
      <p:sp>
        <p:nvSpPr>
          <p:cNvPr id="13" name="正方形/長方形 12">
            <a:extLst>
              <a:ext uri="{FF2B5EF4-FFF2-40B4-BE49-F238E27FC236}">
                <a16:creationId xmlns:a16="http://schemas.microsoft.com/office/drawing/2014/main" id="{3F6BE45C-5147-43D1-B80D-03BAADEF3E72}"/>
              </a:ext>
            </a:extLst>
          </p:cNvPr>
          <p:cNvSpPr/>
          <p:nvPr/>
        </p:nvSpPr>
        <p:spPr>
          <a:xfrm>
            <a:off x="1309402" y="-9306"/>
            <a:ext cx="6540223" cy="436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t>Convolutional Neural Network</a:t>
            </a:r>
            <a:endParaRPr kumimoji="1" lang="ja-JP" altLang="en-US" sz="2800" b="1" dirty="0"/>
          </a:p>
        </p:txBody>
      </p:sp>
      <p:pic>
        <p:nvPicPr>
          <p:cNvPr id="2" name="CNN説明用">
            <a:hlinkClick r:id="" action="ppaction://media"/>
            <a:extLst>
              <a:ext uri="{FF2B5EF4-FFF2-40B4-BE49-F238E27FC236}">
                <a16:creationId xmlns:a16="http://schemas.microsoft.com/office/drawing/2014/main" id="{FF0A18E3-B960-44F8-B3A2-1E967E8C5B6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594" t="19396" r="12800" b="26771"/>
          <a:stretch/>
        </p:blipFill>
        <p:spPr>
          <a:xfrm>
            <a:off x="450167" y="3670542"/>
            <a:ext cx="4631722" cy="2236763"/>
          </a:xfrm>
          <a:prstGeom prst="rect">
            <a:avLst/>
          </a:prstGeom>
        </p:spPr>
      </p:pic>
      <p:sp>
        <p:nvSpPr>
          <p:cNvPr id="8" name="テキスト ボックス 7">
            <a:extLst>
              <a:ext uri="{FF2B5EF4-FFF2-40B4-BE49-F238E27FC236}">
                <a16:creationId xmlns:a16="http://schemas.microsoft.com/office/drawing/2014/main" id="{61D64187-5432-48EC-8C75-91D7023E41CC}"/>
              </a:ext>
            </a:extLst>
          </p:cNvPr>
          <p:cNvSpPr txBox="1"/>
          <p:nvPr/>
        </p:nvSpPr>
        <p:spPr>
          <a:xfrm>
            <a:off x="983410" y="6072998"/>
            <a:ext cx="1210588" cy="400110"/>
          </a:xfrm>
          <a:prstGeom prst="rect">
            <a:avLst/>
          </a:prstGeom>
          <a:noFill/>
        </p:spPr>
        <p:txBody>
          <a:bodyPr wrap="none" rtlCol="0">
            <a:spAutoFit/>
          </a:bodyPr>
          <a:lstStyle/>
          <a:p>
            <a:r>
              <a:rPr kumimoji="1" lang="ja-JP" altLang="en-US" sz="2000" dirty="0"/>
              <a:t>入力画像</a:t>
            </a:r>
            <a:endParaRPr kumimoji="1" lang="ja-JP" altLang="en-US" dirty="0"/>
          </a:p>
        </p:txBody>
      </p:sp>
      <p:sp>
        <p:nvSpPr>
          <p:cNvPr id="14" name="テキスト ボックス 13">
            <a:extLst>
              <a:ext uri="{FF2B5EF4-FFF2-40B4-BE49-F238E27FC236}">
                <a16:creationId xmlns:a16="http://schemas.microsoft.com/office/drawing/2014/main" id="{F0DF0BBC-6C20-49F7-9270-948AAEE5A5D8}"/>
              </a:ext>
            </a:extLst>
          </p:cNvPr>
          <p:cNvSpPr txBox="1"/>
          <p:nvPr/>
        </p:nvSpPr>
        <p:spPr>
          <a:xfrm>
            <a:off x="3614821" y="6072998"/>
            <a:ext cx="1467068" cy="400110"/>
          </a:xfrm>
          <a:prstGeom prst="rect">
            <a:avLst/>
          </a:prstGeom>
          <a:noFill/>
        </p:spPr>
        <p:txBody>
          <a:bodyPr wrap="none" rtlCol="0">
            <a:spAutoFit/>
          </a:bodyPr>
          <a:lstStyle/>
          <a:p>
            <a:r>
              <a:rPr lang="ja-JP" altLang="en-US" sz="2000" dirty="0"/>
              <a:t>特徴マップ</a:t>
            </a:r>
            <a:endParaRPr kumimoji="1" lang="ja-JP" altLang="en-US" sz="2000" dirty="0"/>
          </a:p>
        </p:txBody>
      </p:sp>
      <p:graphicFrame>
        <p:nvGraphicFramePr>
          <p:cNvPr id="15" name="表 14">
            <a:extLst>
              <a:ext uri="{FF2B5EF4-FFF2-40B4-BE49-F238E27FC236}">
                <a16:creationId xmlns:a16="http://schemas.microsoft.com/office/drawing/2014/main" id="{BA98A19E-2E50-4AFF-9CD3-9D419229A897}"/>
              </a:ext>
            </a:extLst>
          </p:cNvPr>
          <p:cNvGraphicFramePr>
            <a:graphicFrameLocks noGrp="1"/>
          </p:cNvGraphicFramePr>
          <p:nvPr>
            <p:extLst>
              <p:ext uri="{D42A27DB-BD31-4B8C-83A1-F6EECF244321}">
                <p14:modId xmlns:p14="http://schemas.microsoft.com/office/powerpoint/2010/main" val="4185742158"/>
              </p:ext>
            </p:extLst>
          </p:nvPr>
        </p:nvGraphicFramePr>
        <p:xfrm>
          <a:off x="450167" y="592812"/>
          <a:ext cx="2236765" cy="2236765"/>
        </p:xfrm>
        <a:graphic>
          <a:graphicData uri="http://schemas.openxmlformats.org/drawingml/2006/table">
            <a:tbl>
              <a:tblPr firstRow="1" bandRow="1">
                <a:tableStyleId>{5940675A-B579-460E-94D1-54222C63F5DA}</a:tableStyleId>
              </a:tblPr>
              <a:tblGrid>
                <a:gridCol w="447353">
                  <a:extLst>
                    <a:ext uri="{9D8B030D-6E8A-4147-A177-3AD203B41FA5}">
                      <a16:colId xmlns:a16="http://schemas.microsoft.com/office/drawing/2014/main" val="2505832624"/>
                    </a:ext>
                  </a:extLst>
                </a:gridCol>
                <a:gridCol w="447353">
                  <a:extLst>
                    <a:ext uri="{9D8B030D-6E8A-4147-A177-3AD203B41FA5}">
                      <a16:colId xmlns:a16="http://schemas.microsoft.com/office/drawing/2014/main" val="1495355745"/>
                    </a:ext>
                  </a:extLst>
                </a:gridCol>
                <a:gridCol w="447353">
                  <a:extLst>
                    <a:ext uri="{9D8B030D-6E8A-4147-A177-3AD203B41FA5}">
                      <a16:colId xmlns:a16="http://schemas.microsoft.com/office/drawing/2014/main" val="1655351651"/>
                    </a:ext>
                  </a:extLst>
                </a:gridCol>
                <a:gridCol w="447353">
                  <a:extLst>
                    <a:ext uri="{9D8B030D-6E8A-4147-A177-3AD203B41FA5}">
                      <a16:colId xmlns:a16="http://schemas.microsoft.com/office/drawing/2014/main" val="442046330"/>
                    </a:ext>
                  </a:extLst>
                </a:gridCol>
                <a:gridCol w="447353">
                  <a:extLst>
                    <a:ext uri="{9D8B030D-6E8A-4147-A177-3AD203B41FA5}">
                      <a16:colId xmlns:a16="http://schemas.microsoft.com/office/drawing/2014/main" val="1500769461"/>
                    </a:ext>
                  </a:extLst>
                </a:gridCol>
              </a:tblGrid>
              <a:tr h="447353">
                <a:tc>
                  <a:txBody>
                    <a:bodyPr/>
                    <a:lstStyle/>
                    <a:p>
                      <a:pPr algn="ctr"/>
                      <a:r>
                        <a:rPr kumimoji="1" lang="en-US" altLang="ja-JP" sz="1500" b="1" dirty="0">
                          <a:latin typeface="Times New Roman" panose="02020603050405020304" pitchFamily="18" charset="0"/>
                          <a:cs typeface="Times New Roman" panose="02020603050405020304" pitchFamily="18" charset="0"/>
                        </a:rPr>
                        <a:t>0</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0</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1</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0</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1</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37529095"/>
                  </a:ext>
                </a:extLst>
              </a:tr>
              <a:tr h="447353">
                <a:tc>
                  <a:txBody>
                    <a:bodyPr/>
                    <a:lstStyle/>
                    <a:p>
                      <a:pPr algn="ctr"/>
                      <a:r>
                        <a:rPr kumimoji="1" lang="en-US" altLang="ja-JP" sz="1500" b="1" dirty="0">
                          <a:latin typeface="Times New Roman" panose="02020603050405020304" pitchFamily="18" charset="0"/>
                          <a:cs typeface="Times New Roman" panose="02020603050405020304" pitchFamily="18" charset="0"/>
                        </a:rPr>
                        <a:t>0</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0</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1</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1</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0</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674156396"/>
                  </a:ext>
                </a:extLst>
              </a:tr>
              <a:tr h="447353">
                <a:tc>
                  <a:txBody>
                    <a:bodyPr/>
                    <a:lstStyle/>
                    <a:p>
                      <a:pPr algn="ctr"/>
                      <a:r>
                        <a:rPr kumimoji="1" lang="en-US" altLang="ja-JP" sz="1500" b="1" dirty="0">
                          <a:latin typeface="Times New Roman" panose="02020603050405020304" pitchFamily="18" charset="0"/>
                          <a:cs typeface="Times New Roman" panose="02020603050405020304" pitchFamily="18" charset="0"/>
                        </a:rPr>
                        <a:t>1</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0</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0</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1</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1</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523410394"/>
                  </a:ext>
                </a:extLst>
              </a:tr>
              <a:tr h="447353">
                <a:tc>
                  <a:txBody>
                    <a:bodyPr/>
                    <a:lstStyle/>
                    <a:p>
                      <a:pPr algn="ctr"/>
                      <a:r>
                        <a:rPr kumimoji="1" lang="en-US" altLang="ja-JP" sz="1500" b="1" dirty="0">
                          <a:latin typeface="Times New Roman" panose="02020603050405020304" pitchFamily="18" charset="0"/>
                          <a:cs typeface="Times New Roman" panose="02020603050405020304" pitchFamily="18" charset="0"/>
                        </a:rPr>
                        <a:t>1</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1</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1</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1</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0</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712994075"/>
                  </a:ext>
                </a:extLst>
              </a:tr>
              <a:tr h="447353">
                <a:tc>
                  <a:txBody>
                    <a:bodyPr/>
                    <a:lstStyle/>
                    <a:p>
                      <a:pPr algn="ctr"/>
                      <a:r>
                        <a:rPr kumimoji="1" lang="en-US" altLang="ja-JP" sz="1500" b="1" dirty="0">
                          <a:latin typeface="Times New Roman" panose="02020603050405020304" pitchFamily="18" charset="0"/>
                          <a:cs typeface="Times New Roman" panose="02020603050405020304" pitchFamily="18" charset="0"/>
                        </a:rPr>
                        <a:t>1</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1</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0</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0</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0</a:t>
                      </a:r>
                      <a:endParaRPr kumimoji="1" lang="ja-JP" altLang="en-US" sz="1500" b="1" dirty="0">
                        <a:latin typeface="Times New Roman" panose="02020603050405020304" pitchFamily="18" charset="0"/>
                        <a:cs typeface="Times New Roman" panose="02020603050405020304" pitchFamily="18" charset="0"/>
                      </a:endParaRPr>
                    </a:p>
                  </a:txBody>
                  <a:tcPr marL="73176" marR="73176" marT="36588" marB="36588"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940065368"/>
                  </a:ext>
                </a:extLst>
              </a:tr>
            </a:tbl>
          </a:graphicData>
        </a:graphic>
      </p:graphicFrame>
      <p:graphicFrame>
        <p:nvGraphicFramePr>
          <p:cNvPr id="16" name="表 15">
            <a:extLst>
              <a:ext uri="{FF2B5EF4-FFF2-40B4-BE49-F238E27FC236}">
                <a16:creationId xmlns:a16="http://schemas.microsoft.com/office/drawing/2014/main" id="{ABFC9493-83EA-4DF5-A7C0-FFCEC41F1D98}"/>
              </a:ext>
            </a:extLst>
          </p:cNvPr>
          <p:cNvGraphicFramePr>
            <a:graphicFrameLocks noGrp="1"/>
          </p:cNvGraphicFramePr>
          <p:nvPr>
            <p:extLst>
              <p:ext uri="{D42A27DB-BD31-4B8C-83A1-F6EECF244321}">
                <p14:modId xmlns:p14="http://schemas.microsoft.com/office/powerpoint/2010/main" val="2891757178"/>
              </p:ext>
            </p:extLst>
          </p:nvPr>
        </p:nvGraphicFramePr>
        <p:xfrm>
          <a:off x="3739829" y="1070023"/>
          <a:ext cx="1342059" cy="1342059"/>
        </p:xfrm>
        <a:graphic>
          <a:graphicData uri="http://schemas.openxmlformats.org/drawingml/2006/table">
            <a:tbl>
              <a:tblPr firstRow="1" bandRow="1">
                <a:tableStyleId>{5940675A-B579-460E-94D1-54222C63F5DA}</a:tableStyleId>
              </a:tblPr>
              <a:tblGrid>
                <a:gridCol w="447353">
                  <a:extLst>
                    <a:ext uri="{9D8B030D-6E8A-4147-A177-3AD203B41FA5}">
                      <a16:colId xmlns:a16="http://schemas.microsoft.com/office/drawing/2014/main" val="2361904938"/>
                    </a:ext>
                  </a:extLst>
                </a:gridCol>
                <a:gridCol w="447353">
                  <a:extLst>
                    <a:ext uri="{9D8B030D-6E8A-4147-A177-3AD203B41FA5}">
                      <a16:colId xmlns:a16="http://schemas.microsoft.com/office/drawing/2014/main" val="3043432155"/>
                    </a:ext>
                  </a:extLst>
                </a:gridCol>
                <a:gridCol w="447353">
                  <a:extLst>
                    <a:ext uri="{9D8B030D-6E8A-4147-A177-3AD203B41FA5}">
                      <a16:colId xmlns:a16="http://schemas.microsoft.com/office/drawing/2014/main" val="2696523283"/>
                    </a:ext>
                  </a:extLst>
                </a:gridCol>
              </a:tblGrid>
              <a:tr h="447353">
                <a:tc>
                  <a:txBody>
                    <a:bodyPr/>
                    <a:lstStyle/>
                    <a:p>
                      <a:pPr algn="ctr"/>
                      <a:r>
                        <a:rPr kumimoji="1" lang="en-US" altLang="ja-JP" sz="1500" b="1" dirty="0">
                          <a:latin typeface="Times New Roman" panose="02020603050405020304" pitchFamily="18" charset="0"/>
                          <a:cs typeface="Times New Roman" panose="02020603050405020304" pitchFamily="18" charset="0"/>
                        </a:rPr>
                        <a:t>1</a:t>
                      </a:r>
                      <a:endParaRPr kumimoji="1" lang="ja-JP" altLang="en-US" sz="1500" b="1" dirty="0">
                        <a:latin typeface="Times New Roman" panose="02020603050405020304" pitchFamily="18" charset="0"/>
                        <a:cs typeface="Times New Roman" panose="02020603050405020304" pitchFamily="18" charset="0"/>
                      </a:endParaRPr>
                    </a:p>
                  </a:txBody>
                  <a:tcPr marL="56813" marR="56813" marT="28407" marB="2840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0</a:t>
                      </a:r>
                      <a:endParaRPr kumimoji="1" lang="ja-JP" altLang="en-US" sz="1500" b="1" dirty="0">
                        <a:latin typeface="Times New Roman" panose="02020603050405020304" pitchFamily="18" charset="0"/>
                        <a:cs typeface="Times New Roman" panose="02020603050405020304" pitchFamily="18" charset="0"/>
                      </a:endParaRPr>
                    </a:p>
                  </a:txBody>
                  <a:tcPr marL="56813" marR="56813" marT="28407" marB="2840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0</a:t>
                      </a:r>
                      <a:endParaRPr kumimoji="1" lang="ja-JP" altLang="en-US" sz="1500" b="1" dirty="0">
                        <a:latin typeface="Times New Roman" panose="02020603050405020304" pitchFamily="18" charset="0"/>
                        <a:cs typeface="Times New Roman" panose="02020603050405020304" pitchFamily="18" charset="0"/>
                      </a:endParaRPr>
                    </a:p>
                  </a:txBody>
                  <a:tcPr marL="56813" marR="56813" marT="28407" marB="2840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4176780125"/>
                  </a:ext>
                </a:extLst>
              </a:tr>
              <a:tr h="447353">
                <a:tc>
                  <a:txBody>
                    <a:bodyPr/>
                    <a:lstStyle/>
                    <a:p>
                      <a:pPr algn="ctr"/>
                      <a:r>
                        <a:rPr kumimoji="1" lang="en-US" altLang="ja-JP" sz="1500" b="1" dirty="0">
                          <a:latin typeface="Times New Roman" panose="02020603050405020304" pitchFamily="18" charset="0"/>
                          <a:cs typeface="Times New Roman" panose="02020603050405020304" pitchFamily="18" charset="0"/>
                        </a:rPr>
                        <a:t>0</a:t>
                      </a:r>
                      <a:endParaRPr kumimoji="1" lang="ja-JP" altLang="en-US" sz="1500" b="1" dirty="0">
                        <a:latin typeface="Times New Roman" panose="02020603050405020304" pitchFamily="18" charset="0"/>
                        <a:cs typeface="Times New Roman" panose="02020603050405020304" pitchFamily="18" charset="0"/>
                      </a:endParaRPr>
                    </a:p>
                  </a:txBody>
                  <a:tcPr marL="56813" marR="56813" marT="28407" marB="2840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0</a:t>
                      </a:r>
                      <a:endParaRPr kumimoji="1" lang="ja-JP" altLang="en-US" sz="1500" b="1" dirty="0">
                        <a:latin typeface="Times New Roman" panose="02020603050405020304" pitchFamily="18" charset="0"/>
                        <a:cs typeface="Times New Roman" panose="02020603050405020304" pitchFamily="18" charset="0"/>
                      </a:endParaRPr>
                    </a:p>
                  </a:txBody>
                  <a:tcPr marL="56813" marR="56813" marT="28407" marB="2840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1</a:t>
                      </a:r>
                      <a:endParaRPr kumimoji="1" lang="ja-JP" altLang="en-US" sz="1500" b="1" dirty="0">
                        <a:latin typeface="Times New Roman" panose="02020603050405020304" pitchFamily="18" charset="0"/>
                        <a:cs typeface="Times New Roman" panose="02020603050405020304" pitchFamily="18" charset="0"/>
                      </a:endParaRPr>
                    </a:p>
                  </a:txBody>
                  <a:tcPr marL="56813" marR="56813" marT="28407" marB="2840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992075752"/>
                  </a:ext>
                </a:extLst>
              </a:tr>
              <a:tr h="447353">
                <a:tc>
                  <a:txBody>
                    <a:bodyPr/>
                    <a:lstStyle/>
                    <a:p>
                      <a:pPr algn="ctr"/>
                      <a:r>
                        <a:rPr kumimoji="1" lang="en-US" altLang="ja-JP" sz="1500" b="1" dirty="0">
                          <a:latin typeface="Times New Roman" panose="02020603050405020304" pitchFamily="18" charset="0"/>
                          <a:cs typeface="Times New Roman" panose="02020603050405020304" pitchFamily="18" charset="0"/>
                        </a:rPr>
                        <a:t>1</a:t>
                      </a:r>
                      <a:endParaRPr kumimoji="1" lang="ja-JP" altLang="en-US" sz="1500" b="1" dirty="0">
                        <a:latin typeface="Times New Roman" panose="02020603050405020304" pitchFamily="18" charset="0"/>
                        <a:cs typeface="Times New Roman" panose="02020603050405020304" pitchFamily="18" charset="0"/>
                      </a:endParaRPr>
                    </a:p>
                  </a:txBody>
                  <a:tcPr marL="56813" marR="56813" marT="28407" marB="2840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0</a:t>
                      </a:r>
                      <a:endParaRPr kumimoji="1" lang="ja-JP" altLang="en-US" sz="1500" b="1" dirty="0">
                        <a:latin typeface="Times New Roman" panose="02020603050405020304" pitchFamily="18" charset="0"/>
                        <a:cs typeface="Times New Roman" panose="02020603050405020304" pitchFamily="18" charset="0"/>
                      </a:endParaRPr>
                    </a:p>
                  </a:txBody>
                  <a:tcPr marL="56813" marR="56813" marT="28407" marB="2840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kumimoji="1" lang="en-US" altLang="ja-JP" sz="1500" b="1" dirty="0">
                          <a:latin typeface="Times New Roman" panose="02020603050405020304" pitchFamily="18" charset="0"/>
                          <a:cs typeface="Times New Roman" panose="02020603050405020304" pitchFamily="18" charset="0"/>
                        </a:rPr>
                        <a:t>1</a:t>
                      </a:r>
                      <a:endParaRPr kumimoji="1" lang="ja-JP" altLang="en-US" sz="1500" b="1" dirty="0">
                        <a:latin typeface="Times New Roman" panose="02020603050405020304" pitchFamily="18" charset="0"/>
                        <a:cs typeface="Times New Roman" panose="02020603050405020304" pitchFamily="18" charset="0"/>
                      </a:endParaRPr>
                    </a:p>
                  </a:txBody>
                  <a:tcPr marL="56813" marR="56813" marT="28407" marB="28407"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962823076"/>
                  </a:ext>
                </a:extLst>
              </a:tr>
            </a:tbl>
          </a:graphicData>
        </a:graphic>
      </p:graphicFrame>
      <p:sp>
        <p:nvSpPr>
          <p:cNvPr id="17" name="テキスト ボックス 16">
            <a:extLst>
              <a:ext uri="{FF2B5EF4-FFF2-40B4-BE49-F238E27FC236}">
                <a16:creationId xmlns:a16="http://schemas.microsoft.com/office/drawing/2014/main" id="{AC60DE40-6E74-4C3F-A434-F5FF74549536}"/>
              </a:ext>
            </a:extLst>
          </p:cNvPr>
          <p:cNvSpPr txBox="1"/>
          <p:nvPr/>
        </p:nvSpPr>
        <p:spPr>
          <a:xfrm>
            <a:off x="963255" y="3024447"/>
            <a:ext cx="1210588" cy="400110"/>
          </a:xfrm>
          <a:prstGeom prst="rect">
            <a:avLst/>
          </a:prstGeom>
          <a:noFill/>
        </p:spPr>
        <p:txBody>
          <a:bodyPr wrap="none" rtlCol="0">
            <a:spAutoFit/>
          </a:bodyPr>
          <a:lstStyle/>
          <a:p>
            <a:r>
              <a:rPr kumimoji="1" lang="ja-JP" altLang="en-US" sz="2000" dirty="0"/>
              <a:t>入力画像</a:t>
            </a:r>
            <a:endParaRPr kumimoji="1" lang="ja-JP" altLang="en-US" dirty="0"/>
          </a:p>
        </p:txBody>
      </p:sp>
      <p:sp>
        <p:nvSpPr>
          <p:cNvPr id="18" name="テキスト ボックス 17">
            <a:extLst>
              <a:ext uri="{FF2B5EF4-FFF2-40B4-BE49-F238E27FC236}">
                <a16:creationId xmlns:a16="http://schemas.microsoft.com/office/drawing/2014/main" id="{1765B6EB-E07D-430E-965F-6433789CD2EF}"/>
              </a:ext>
            </a:extLst>
          </p:cNvPr>
          <p:cNvSpPr txBox="1"/>
          <p:nvPr/>
        </p:nvSpPr>
        <p:spPr>
          <a:xfrm>
            <a:off x="3805565" y="3024447"/>
            <a:ext cx="1210588" cy="400110"/>
          </a:xfrm>
          <a:prstGeom prst="rect">
            <a:avLst/>
          </a:prstGeom>
          <a:noFill/>
        </p:spPr>
        <p:txBody>
          <a:bodyPr wrap="none" rtlCol="0">
            <a:spAutoFit/>
          </a:bodyPr>
          <a:lstStyle/>
          <a:p>
            <a:r>
              <a:rPr lang="ja-JP" altLang="en-US" sz="2000" dirty="0"/>
              <a:t>フィルタ</a:t>
            </a:r>
            <a:endParaRPr kumimoji="1" lang="ja-JP" altLang="en-US" dirty="0"/>
          </a:p>
        </p:txBody>
      </p:sp>
      <p:sp>
        <p:nvSpPr>
          <p:cNvPr id="9" name="テキスト ボックス 8">
            <a:extLst>
              <a:ext uri="{FF2B5EF4-FFF2-40B4-BE49-F238E27FC236}">
                <a16:creationId xmlns:a16="http://schemas.microsoft.com/office/drawing/2014/main" id="{8D5A1AF4-4C26-42AE-8127-A1F040453496}"/>
              </a:ext>
            </a:extLst>
          </p:cNvPr>
          <p:cNvSpPr txBox="1"/>
          <p:nvPr/>
        </p:nvSpPr>
        <p:spPr>
          <a:xfrm>
            <a:off x="5727680" y="4465757"/>
            <a:ext cx="3416320" cy="646331"/>
          </a:xfrm>
          <a:prstGeom prst="rect">
            <a:avLst/>
          </a:prstGeom>
          <a:noFill/>
        </p:spPr>
        <p:txBody>
          <a:bodyPr wrap="none" rtlCol="0">
            <a:spAutoFit/>
          </a:bodyPr>
          <a:lstStyle/>
          <a:p>
            <a:r>
              <a:rPr kumimoji="1" lang="ja-JP" altLang="en-US" dirty="0"/>
              <a:t>入力画像に対し</a:t>
            </a:r>
            <a:r>
              <a:rPr kumimoji="1" lang="en-US" altLang="ja-JP" dirty="0"/>
              <a:t>, </a:t>
            </a:r>
            <a:r>
              <a:rPr kumimoji="1" lang="ja-JP" altLang="en-US" dirty="0"/>
              <a:t>フィルタを</a:t>
            </a:r>
            <a:endParaRPr kumimoji="1" lang="en-US" altLang="ja-JP" dirty="0"/>
          </a:p>
          <a:p>
            <a:r>
              <a:rPr kumimoji="1" lang="ja-JP" altLang="en-US" dirty="0"/>
              <a:t>スライドさせながら計算を行う</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314A19DA-849C-4E41-8166-AF8E1ADD2133}"/>
                  </a:ext>
                </a:extLst>
              </p:cNvPr>
              <p:cNvSpPr txBox="1"/>
              <p:nvPr/>
            </p:nvSpPr>
            <p:spPr>
              <a:xfrm>
                <a:off x="3047682" y="1433277"/>
                <a:ext cx="39433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4000" i="1" smtClean="0">
                          <a:latin typeface="Cambria Math" panose="02040503050406030204" pitchFamily="18" charset="0"/>
                        </a:rPr>
                        <m:t>∗</m:t>
                      </m:r>
                    </m:oMath>
                  </m:oMathPara>
                </a14:m>
                <a:endParaRPr kumimoji="1" lang="ja-JP" altLang="en-US" sz="4000" dirty="0"/>
              </a:p>
            </p:txBody>
          </p:sp>
        </mc:Choice>
        <mc:Fallback xmlns="">
          <p:sp>
            <p:nvSpPr>
              <p:cNvPr id="19" name="テキスト ボックス 18">
                <a:extLst>
                  <a:ext uri="{FF2B5EF4-FFF2-40B4-BE49-F238E27FC236}">
                    <a16:creationId xmlns:a16="http://schemas.microsoft.com/office/drawing/2014/main" id="{314A19DA-849C-4E41-8166-AF8E1ADD2133}"/>
                  </a:ext>
                </a:extLst>
              </p:cNvPr>
              <p:cNvSpPr txBox="1">
                <a:spLocks noRot="1" noChangeAspect="1" noMove="1" noResize="1" noEditPoints="1" noAdjustHandles="1" noChangeArrowheads="1" noChangeShapeType="1" noTextEdit="1"/>
              </p:cNvSpPr>
              <p:nvPr/>
            </p:nvSpPr>
            <p:spPr>
              <a:xfrm>
                <a:off x="3047682" y="1433277"/>
                <a:ext cx="394339" cy="615553"/>
              </a:xfrm>
              <a:prstGeom prst="rect">
                <a:avLst/>
              </a:prstGeom>
              <a:blipFill>
                <a:blip r:embed="rId6"/>
                <a:stretch>
                  <a:fillRect/>
                </a:stretch>
              </a:blipFill>
            </p:spPr>
            <p:txBody>
              <a:bodyPr/>
              <a:lstStyle/>
              <a:p>
                <a:r>
                  <a:rPr lang="ja-JP" altLang="en-US">
                    <a:noFill/>
                  </a:rPr>
                  <a:t> </a:t>
                </a:r>
              </a:p>
            </p:txBody>
          </p:sp>
        </mc:Fallback>
      </mc:AlternateContent>
      <p:graphicFrame>
        <p:nvGraphicFramePr>
          <p:cNvPr id="22" name="表 21">
            <a:extLst>
              <a:ext uri="{FF2B5EF4-FFF2-40B4-BE49-F238E27FC236}">
                <a16:creationId xmlns:a16="http://schemas.microsoft.com/office/drawing/2014/main" id="{C0A5AC5A-ECDD-467F-8B93-DA91A2BF3F2B}"/>
              </a:ext>
            </a:extLst>
          </p:cNvPr>
          <p:cNvGraphicFramePr>
            <a:graphicFrameLocks noGrp="1"/>
          </p:cNvGraphicFramePr>
          <p:nvPr>
            <p:extLst>
              <p:ext uri="{D42A27DB-BD31-4B8C-83A1-F6EECF244321}">
                <p14:modId xmlns:p14="http://schemas.microsoft.com/office/powerpoint/2010/main" val="235333307"/>
              </p:ext>
            </p:extLst>
          </p:nvPr>
        </p:nvGraphicFramePr>
        <p:xfrm>
          <a:off x="5632126" y="821418"/>
          <a:ext cx="3294180" cy="366020"/>
        </p:xfrm>
        <a:graphic>
          <a:graphicData uri="http://schemas.openxmlformats.org/drawingml/2006/table">
            <a:tbl>
              <a:tblPr firstRow="1" bandRow="1">
                <a:tableStyleId>{5940675A-B579-460E-94D1-54222C63F5DA}</a:tableStyleId>
              </a:tblPr>
              <a:tblGrid>
                <a:gridCol w="366020">
                  <a:extLst>
                    <a:ext uri="{9D8B030D-6E8A-4147-A177-3AD203B41FA5}">
                      <a16:colId xmlns:a16="http://schemas.microsoft.com/office/drawing/2014/main" val="2361904938"/>
                    </a:ext>
                  </a:extLst>
                </a:gridCol>
                <a:gridCol w="366020">
                  <a:extLst>
                    <a:ext uri="{9D8B030D-6E8A-4147-A177-3AD203B41FA5}">
                      <a16:colId xmlns:a16="http://schemas.microsoft.com/office/drawing/2014/main" val="3043432155"/>
                    </a:ext>
                  </a:extLst>
                </a:gridCol>
                <a:gridCol w="366020">
                  <a:extLst>
                    <a:ext uri="{9D8B030D-6E8A-4147-A177-3AD203B41FA5}">
                      <a16:colId xmlns:a16="http://schemas.microsoft.com/office/drawing/2014/main" val="2696523283"/>
                    </a:ext>
                  </a:extLst>
                </a:gridCol>
                <a:gridCol w="366020">
                  <a:extLst>
                    <a:ext uri="{9D8B030D-6E8A-4147-A177-3AD203B41FA5}">
                      <a16:colId xmlns:a16="http://schemas.microsoft.com/office/drawing/2014/main" val="29048030"/>
                    </a:ext>
                  </a:extLst>
                </a:gridCol>
                <a:gridCol w="366020">
                  <a:extLst>
                    <a:ext uri="{9D8B030D-6E8A-4147-A177-3AD203B41FA5}">
                      <a16:colId xmlns:a16="http://schemas.microsoft.com/office/drawing/2014/main" val="932193850"/>
                    </a:ext>
                  </a:extLst>
                </a:gridCol>
                <a:gridCol w="366020">
                  <a:extLst>
                    <a:ext uri="{9D8B030D-6E8A-4147-A177-3AD203B41FA5}">
                      <a16:colId xmlns:a16="http://schemas.microsoft.com/office/drawing/2014/main" val="2589821088"/>
                    </a:ext>
                  </a:extLst>
                </a:gridCol>
                <a:gridCol w="366020">
                  <a:extLst>
                    <a:ext uri="{9D8B030D-6E8A-4147-A177-3AD203B41FA5}">
                      <a16:colId xmlns:a16="http://schemas.microsoft.com/office/drawing/2014/main" val="3589602695"/>
                    </a:ext>
                  </a:extLst>
                </a:gridCol>
                <a:gridCol w="366020">
                  <a:extLst>
                    <a:ext uri="{9D8B030D-6E8A-4147-A177-3AD203B41FA5}">
                      <a16:colId xmlns:a16="http://schemas.microsoft.com/office/drawing/2014/main" val="646671317"/>
                    </a:ext>
                  </a:extLst>
                </a:gridCol>
                <a:gridCol w="366020">
                  <a:extLst>
                    <a:ext uri="{9D8B030D-6E8A-4147-A177-3AD203B41FA5}">
                      <a16:colId xmlns:a16="http://schemas.microsoft.com/office/drawing/2014/main" val="2801550264"/>
                    </a:ext>
                  </a:extLst>
                </a:gridCol>
              </a:tblGrid>
              <a:tr h="366020">
                <a:tc>
                  <a:txBody>
                    <a:bodyPr/>
                    <a:lstStyle/>
                    <a:p>
                      <a:pPr algn="ctr"/>
                      <a:r>
                        <a:rPr kumimoji="1" lang="en-US" altLang="ja-JP" sz="1200" b="1" dirty="0">
                          <a:latin typeface="Times New Roman" panose="02020603050405020304" pitchFamily="18" charset="0"/>
                          <a:cs typeface="Times New Roman" panose="02020603050405020304" pitchFamily="18" charset="0"/>
                        </a:rPr>
                        <a:t>0</a:t>
                      </a:r>
                      <a:endParaRPr kumimoji="1" lang="ja-JP" altLang="en-US" sz="1200" b="1" dirty="0">
                        <a:latin typeface="Times New Roman" panose="02020603050405020304" pitchFamily="18" charset="0"/>
                        <a:cs typeface="Times New Roman" panose="02020603050405020304" pitchFamily="18" charset="0"/>
                      </a:endParaRPr>
                    </a:p>
                  </a:txBody>
                  <a:tcPr marL="46485" marR="46485" marT="23242" marB="2324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200" b="1" dirty="0">
                          <a:latin typeface="Times New Roman" panose="02020603050405020304" pitchFamily="18" charset="0"/>
                          <a:cs typeface="Times New Roman" panose="02020603050405020304" pitchFamily="18" charset="0"/>
                        </a:rPr>
                        <a:t>0</a:t>
                      </a:r>
                      <a:endParaRPr kumimoji="1" lang="ja-JP" altLang="en-US" sz="1200" b="1" dirty="0">
                        <a:latin typeface="Times New Roman" panose="02020603050405020304" pitchFamily="18" charset="0"/>
                        <a:cs typeface="Times New Roman" panose="02020603050405020304" pitchFamily="18" charset="0"/>
                      </a:endParaRPr>
                    </a:p>
                  </a:txBody>
                  <a:tcPr marL="46485" marR="46485" marT="23242" marB="2324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200" b="1" dirty="0">
                          <a:latin typeface="Times New Roman" panose="02020603050405020304" pitchFamily="18" charset="0"/>
                          <a:cs typeface="Times New Roman" panose="02020603050405020304" pitchFamily="18" charset="0"/>
                        </a:rPr>
                        <a:t>1</a:t>
                      </a:r>
                      <a:endParaRPr kumimoji="1" lang="ja-JP" altLang="en-US" sz="1200" b="1" dirty="0">
                        <a:latin typeface="Times New Roman" panose="02020603050405020304" pitchFamily="18" charset="0"/>
                        <a:cs typeface="Times New Roman" panose="02020603050405020304" pitchFamily="18" charset="0"/>
                      </a:endParaRPr>
                    </a:p>
                  </a:txBody>
                  <a:tcPr marL="46485" marR="46485" marT="23242" marB="2324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200" b="1" dirty="0">
                          <a:latin typeface="Times New Roman" panose="02020603050405020304" pitchFamily="18" charset="0"/>
                          <a:cs typeface="Times New Roman" panose="02020603050405020304" pitchFamily="18" charset="0"/>
                        </a:rPr>
                        <a:t>0</a:t>
                      </a:r>
                      <a:endParaRPr kumimoji="1" lang="ja-JP" altLang="en-US" sz="1200" b="1" dirty="0">
                        <a:latin typeface="Times New Roman" panose="02020603050405020304" pitchFamily="18" charset="0"/>
                        <a:cs typeface="Times New Roman" panose="02020603050405020304" pitchFamily="18" charset="0"/>
                      </a:endParaRPr>
                    </a:p>
                  </a:txBody>
                  <a:tcPr marL="46485" marR="46485" marT="23242" marB="2324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200" b="1" dirty="0">
                          <a:latin typeface="Times New Roman" panose="02020603050405020304" pitchFamily="18" charset="0"/>
                          <a:cs typeface="Times New Roman" panose="02020603050405020304" pitchFamily="18" charset="0"/>
                        </a:rPr>
                        <a:t>0</a:t>
                      </a:r>
                      <a:endParaRPr kumimoji="1" lang="ja-JP" altLang="en-US" sz="1200" b="1" dirty="0">
                        <a:latin typeface="Times New Roman" panose="02020603050405020304" pitchFamily="18" charset="0"/>
                        <a:cs typeface="Times New Roman" panose="02020603050405020304" pitchFamily="18" charset="0"/>
                      </a:endParaRPr>
                    </a:p>
                  </a:txBody>
                  <a:tcPr marL="46485" marR="46485" marT="23242" marB="2324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200" b="1" dirty="0">
                          <a:latin typeface="Times New Roman" panose="02020603050405020304" pitchFamily="18" charset="0"/>
                          <a:cs typeface="Times New Roman" panose="02020603050405020304" pitchFamily="18" charset="0"/>
                        </a:rPr>
                        <a:t>1</a:t>
                      </a:r>
                      <a:endParaRPr kumimoji="1" lang="ja-JP" altLang="en-US" sz="1200" b="1" dirty="0">
                        <a:latin typeface="Times New Roman" panose="02020603050405020304" pitchFamily="18" charset="0"/>
                        <a:cs typeface="Times New Roman" panose="02020603050405020304" pitchFamily="18" charset="0"/>
                      </a:endParaRPr>
                    </a:p>
                  </a:txBody>
                  <a:tcPr marL="46485" marR="46485" marT="23242" marB="2324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200" b="1" dirty="0">
                          <a:latin typeface="Times New Roman" panose="02020603050405020304" pitchFamily="18" charset="0"/>
                          <a:cs typeface="Times New Roman" panose="02020603050405020304" pitchFamily="18" charset="0"/>
                        </a:rPr>
                        <a:t>1</a:t>
                      </a:r>
                      <a:endParaRPr kumimoji="1" lang="ja-JP" altLang="en-US" sz="1200" b="1" dirty="0">
                        <a:latin typeface="Times New Roman" panose="02020603050405020304" pitchFamily="18" charset="0"/>
                        <a:cs typeface="Times New Roman" panose="02020603050405020304" pitchFamily="18" charset="0"/>
                      </a:endParaRPr>
                    </a:p>
                  </a:txBody>
                  <a:tcPr marL="46485" marR="46485" marT="23242" marB="2324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200" b="1" dirty="0">
                          <a:latin typeface="Times New Roman" panose="02020603050405020304" pitchFamily="18" charset="0"/>
                          <a:cs typeface="Times New Roman" panose="02020603050405020304" pitchFamily="18" charset="0"/>
                        </a:rPr>
                        <a:t>0</a:t>
                      </a:r>
                      <a:endParaRPr kumimoji="1" lang="ja-JP" altLang="en-US" sz="1200" b="1" dirty="0">
                        <a:latin typeface="Times New Roman" panose="02020603050405020304" pitchFamily="18" charset="0"/>
                        <a:cs typeface="Times New Roman" panose="02020603050405020304" pitchFamily="18" charset="0"/>
                      </a:endParaRPr>
                    </a:p>
                  </a:txBody>
                  <a:tcPr marL="46485" marR="46485" marT="23242" marB="2324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kumimoji="1" lang="en-US" altLang="ja-JP" sz="1200" b="1" dirty="0">
                          <a:latin typeface="Times New Roman" panose="02020603050405020304" pitchFamily="18" charset="0"/>
                          <a:cs typeface="Times New Roman" panose="02020603050405020304" pitchFamily="18" charset="0"/>
                        </a:rPr>
                        <a:t>0</a:t>
                      </a:r>
                      <a:endParaRPr kumimoji="1" lang="ja-JP" altLang="en-US" sz="1200" b="1" dirty="0">
                        <a:latin typeface="Times New Roman" panose="02020603050405020304" pitchFamily="18" charset="0"/>
                        <a:cs typeface="Times New Roman" panose="02020603050405020304" pitchFamily="18" charset="0"/>
                      </a:endParaRPr>
                    </a:p>
                  </a:txBody>
                  <a:tcPr marL="46485" marR="46485" marT="23242" marB="2324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76780125"/>
                  </a:ext>
                </a:extLst>
              </a:tr>
            </a:tbl>
          </a:graphicData>
        </a:graphic>
      </p:graphicFrame>
      <p:graphicFrame>
        <p:nvGraphicFramePr>
          <p:cNvPr id="23" name="表 22">
            <a:extLst>
              <a:ext uri="{FF2B5EF4-FFF2-40B4-BE49-F238E27FC236}">
                <a16:creationId xmlns:a16="http://schemas.microsoft.com/office/drawing/2014/main" id="{74C50B9E-51DF-4FE9-BA1D-3682D5184774}"/>
              </a:ext>
            </a:extLst>
          </p:cNvPr>
          <p:cNvGraphicFramePr>
            <a:graphicFrameLocks noGrp="1"/>
          </p:cNvGraphicFramePr>
          <p:nvPr>
            <p:extLst>
              <p:ext uri="{D42A27DB-BD31-4B8C-83A1-F6EECF244321}">
                <p14:modId xmlns:p14="http://schemas.microsoft.com/office/powerpoint/2010/main" val="3205295029"/>
              </p:ext>
            </p:extLst>
          </p:nvPr>
        </p:nvGraphicFramePr>
        <p:xfrm>
          <a:off x="5632126" y="1742204"/>
          <a:ext cx="3294180" cy="366020"/>
        </p:xfrm>
        <a:graphic>
          <a:graphicData uri="http://schemas.openxmlformats.org/drawingml/2006/table">
            <a:tbl>
              <a:tblPr firstRow="1" bandRow="1">
                <a:tableStyleId>{5940675A-B579-460E-94D1-54222C63F5DA}</a:tableStyleId>
              </a:tblPr>
              <a:tblGrid>
                <a:gridCol w="366020">
                  <a:extLst>
                    <a:ext uri="{9D8B030D-6E8A-4147-A177-3AD203B41FA5}">
                      <a16:colId xmlns:a16="http://schemas.microsoft.com/office/drawing/2014/main" val="2361904938"/>
                    </a:ext>
                  </a:extLst>
                </a:gridCol>
                <a:gridCol w="366020">
                  <a:extLst>
                    <a:ext uri="{9D8B030D-6E8A-4147-A177-3AD203B41FA5}">
                      <a16:colId xmlns:a16="http://schemas.microsoft.com/office/drawing/2014/main" val="3043432155"/>
                    </a:ext>
                  </a:extLst>
                </a:gridCol>
                <a:gridCol w="366020">
                  <a:extLst>
                    <a:ext uri="{9D8B030D-6E8A-4147-A177-3AD203B41FA5}">
                      <a16:colId xmlns:a16="http://schemas.microsoft.com/office/drawing/2014/main" val="2696523283"/>
                    </a:ext>
                  </a:extLst>
                </a:gridCol>
                <a:gridCol w="366020">
                  <a:extLst>
                    <a:ext uri="{9D8B030D-6E8A-4147-A177-3AD203B41FA5}">
                      <a16:colId xmlns:a16="http://schemas.microsoft.com/office/drawing/2014/main" val="29048030"/>
                    </a:ext>
                  </a:extLst>
                </a:gridCol>
                <a:gridCol w="366020">
                  <a:extLst>
                    <a:ext uri="{9D8B030D-6E8A-4147-A177-3AD203B41FA5}">
                      <a16:colId xmlns:a16="http://schemas.microsoft.com/office/drawing/2014/main" val="932193850"/>
                    </a:ext>
                  </a:extLst>
                </a:gridCol>
                <a:gridCol w="366020">
                  <a:extLst>
                    <a:ext uri="{9D8B030D-6E8A-4147-A177-3AD203B41FA5}">
                      <a16:colId xmlns:a16="http://schemas.microsoft.com/office/drawing/2014/main" val="2589821088"/>
                    </a:ext>
                  </a:extLst>
                </a:gridCol>
                <a:gridCol w="366020">
                  <a:extLst>
                    <a:ext uri="{9D8B030D-6E8A-4147-A177-3AD203B41FA5}">
                      <a16:colId xmlns:a16="http://schemas.microsoft.com/office/drawing/2014/main" val="3589602695"/>
                    </a:ext>
                  </a:extLst>
                </a:gridCol>
                <a:gridCol w="366020">
                  <a:extLst>
                    <a:ext uri="{9D8B030D-6E8A-4147-A177-3AD203B41FA5}">
                      <a16:colId xmlns:a16="http://schemas.microsoft.com/office/drawing/2014/main" val="646671317"/>
                    </a:ext>
                  </a:extLst>
                </a:gridCol>
                <a:gridCol w="366020">
                  <a:extLst>
                    <a:ext uri="{9D8B030D-6E8A-4147-A177-3AD203B41FA5}">
                      <a16:colId xmlns:a16="http://schemas.microsoft.com/office/drawing/2014/main" val="2801550264"/>
                    </a:ext>
                  </a:extLst>
                </a:gridCol>
              </a:tblGrid>
              <a:tr h="366020">
                <a:tc>
                  <a:txBody>
                    <a:bodyPr/>
                    <a:lstStyle/>
                    <a:p>
                      <a:pPr algn="ctr"/>
                      <a:r>
                        <a:rPr kumimoji="1" lang="en-US" altLang="ja-JP" sz="1300" b="1" dirty="0">
                          <a:latin typeface="Times New Roman" panose="02020603050405020304" pitchFamily="18" charset="0"/>
                          <a:cs typeface="Times New Roman" panose="02020603050405020304" pitchFamily="18" charset="0"/>
                        </a:rPr>
                        <a:t>1</a:t>
                      </a:r>
                      <a:endParaRPr kumimoji="1" lang="ja-JP" altLang="en-US" sz="1300" b="1" dirty="0">
                        <a:latin typeface="Times New Roman" panose="02020603050405020304" pitchFamily="18" charset="0"/>
                        <a:cs typeface="Times New Roman" panose="02020603050405020304" pitchFamily="18" charset="0"/>
                      </a:endParaRPr>
                    </a:p>
                  </a:txBody>
                  <a:tcPr marL="46484" marR="46484" marT="23243" marB="23243"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kumimoji="1" lang="en-US" altLang="ja-JP" sz="1300" b="1" dirty="0">
                          <a:latin typeface="Times New Roman" panose="02020603050405020304" pitchFamily="18" charset="0"/>
                          <a:cs typeface="Times New Roman" panose="02020603050405020304" pitchFamily="18" charset="0"/>
                        </a:rPr>
                        <a:t>0</a:t>
                      </a:r>
                      <a:endParaRPr kumimoji="1" lang="ja-JP" altLang="en-US" sz="1300" b="1" dirty="0">
                        <a:latin typeface="Times New Roman" panose="02020603050405020304" pitchFamily="18" charset="0"/>
                        <a:cs typeface="Times New Roman" panose="02020603050405020304" pitchFamily="18" charset="0"/>
                      </a:endParaRPr>
                    </a:p>
                  </a:txBody>
                  <a:tcPr marL="46484" marR="46484" marT="23243" marB="23243"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kumimoji="1" lang="en-US" altLang="ja-JP" sz="1300" b="1" dirty="0">
                          <a:latin typeface="Times New Roman" panose="02020603050405020304" pitchFamily="18" charset="0"/>
                          <a:cs typeface="Times New Roman" panose="02020603050405020304" pitchFamily="18" charset="0"/>
                        </a:rPr>
                        <a:t>0</a:t>
                      </a:r>
                      <a:endParaRPr kumimoji="1" lang="ja-JP" altLang="en-US" sz="1300" b="1" dirty="0">
                        <a:latin typeface="Times New Roman" panose="02020603050405020304" pitchFamily="18" charset="0"/>
                        <a:cs typeface="Times New Roman" panose="02020603050405020304" pitchFamily="18" charset="0"/>
                      </a:endParaRPr>
                    </a:p>
                  </a:txBody>
                  <a:tcPr marL="46484" marR="46484" marT="23243" marB="23243"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kumimoji="1" lang="en-US" altLang="ja-JP" sz="1300" b="1" dirty="0">
                          <a:latin typeface="Times New Roman" panose="02020603050405020304" pitchFamily="18" charset="0"/>
                          <a:cs typeface="Times New Roman" panose="02020603050405020304" pitchFamily="18" charset="0"/>
                        </a:rPr>
                        <a:t>0</a:t>
                      </a:r>
                      <a:endParaRPr kumimoji="1" lang="ja-JP" altLang="en-US" sz="1300" b="1" dirty="0">
                        <a:latin typeface="Times New Roman" panose="02020603050405020304" pitchFamily="18" charset="0"/>
                        <a:cs typeface="Times New Roman" panose="02020603050405020304" pitchFamily="18" charset="0"/>
                      </a:endParaRPr>
                    </a:p>
                  </a:txBody>
                  <a:tcPr marL="46484" marR="46484" marT="23243" marB="23243"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kumimoji="1" lang="en-US" altLang="ja-JP" sz="1300" b="1" dirty="0">
                          <a:latin typeface="Times New Roman" panose="02020603050405020304" pitchFamily="18" charset="0"/>
                          <a:cs typeface="Times New Roman" panose="02020603050405020304" pitchFamily="18" charset="0"/>
                        </a:rPr>
                        <a:t>0</a:t>
                      </a:r>
                      <a:endParaRPr kumimoji="1" lang="ja-JP" altLang="en-US" sz="1300" b="1" dirty="0">
                        <a:latin typeface="Times New Roman" panose="02020603050405020304" pitchFamily="18" charset="0"/>
                        <a:cs typeface="Times New Roman" panose="02020603050405020304" pitchFamily="18" charset="0"/>
                      </a:endParaRPr>
                    </a:p>
                  </a:txBody>
                  <a:tcPr marL="46484" marR="46484" marT="23243" marB="23243"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kumimoji="1" lang="en-US" altLang="ja-JP" sz="1300" b="1" dirty="0">
                          <a:latin typeface="Times New Roman" panose="02020603050405020304" pitchFamily="18" charset="0"/>
                          <a:cs typeface="Times New Roman" panose="02020603050405020304" pitchFamily="18" charset="0"/>
                        </a:rPr>
                        <a:t>1</a:t>
                      </a:r>
                      <a:endParaRPr kumimoji="1" lang="ja-JP" altLang="en-US" sz="1300" b="1" dirty="0">
                        <a:latin typeface="Times New Roman" panose="02020603050405020304" pitchFamily="18" charset="0"/>
                        <a:cs typeface="Times New Roman" panose="02020603050405020304" pitchFamily="18" charset="0"/>
                      </a:endParaRPr>
                    </a:p>
                  </a:txBody>
                  <a:tcPr marL="46484" marR="46484" marT="23243" marB="23243"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kumimoji="1" lang="en-US" altLang="ja-JP" sz="1300" b="1" dirty="0">
                          <a:latin typeface="Times New Roman" panose="02020603050405020304" pitchFamily="18" charset="0"/>
                          <a:cs typeface="Times New Roman" panose="02020603050405020304" pitchFamily="18" charset="0"/>
                        </a:rPr>
                        <a:t>1</a:t>
                      </a:r>
                      <a:endParaRPr kumimoji="1" lang="ja-JP" altLang="en-US" sz="1300" b="1" dirty="0">
                        <a:latin typeface="Times New Roman" panose="02020603050405020304" pitchFamily="18" charset="0"/>
                        <a:cs typeface="Times New Roman" panose="02020603050405020304" pitchFamily="18" charset="0"/>
                      </a:endParaRPr>
                    </a:p>
                  </a:txBody>
                  <a:tcPr marL="46484" marR="46484" marT="23243" marB="23243"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kumimoji="1" lang="en-US" altLang="ja-JP" sz="1300" b="1" dirty="0">
                          <a:latin typeface="Times New Roman" panose="02020603050405020304" pitchFamily="18" charset="0"/>
                          <a:cs typeface="Times New Roman" panose="02020603050405020304" pitchFamily="18" charset="0"/>
                        </a:rPr>
                        <a:t>0</a:t>
                      </a:r>
                      <a:endParaRPr kumimoji="1" lang="ja-JP" altLang="en-US" sz="1300" b="1" dirty="0">
                        <a:latin typeface="Times New Roman" panose="02020603050405020304" pitchFamily="18" charset="0"/>
                        <a:cs typeface="Times New Roman" panose="02020603050405020304" pitchFamily="18" charset="0"/>
                      </a:endParaRPr>
                    </a:p>
                  </a:txBody>
                  <a:tcPr marL="46484" marR="46484" marT="23243" marB="23243"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ctr"/>
                      <a:r>
                        <a:rPr kumimoji="1" lang="en-US" altLang="ja-JP" sz="1300" b="1" dirty="0">
                          <a:latin typeface="Times New Roman" panose="02020603050405020304" pitchFamily="18" charset="0"/>
                          <a:cs typeface="Times New Roman" panose="02020603050405020304" pitchFamily="18" charset="0"/>
                        </a:rPr>
                        <a:t>1</a:t>
                      </a:r>
                      <a:endParaRPr kumimoji="1" lang="ja-JP" altLang="en-US" sz="1300" b="1" dirty="0">
                        <a:latin typeface="Times New Roman" panose="02020603050405020304" pitchFamily="18" charset="0"/>
                        <a:cs typeface="Times New Roman" panose="02020603050405020304" pitchFamily="18" charset="0"/>
                      </a:endParaRPr>
                    </a:p>
                  </a:txBody>
                  <a:tcPr marL="46484" marR="46484" marT="23243" marB="23243"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4176780125"/>
                  </a:ext>
                </a:extLst>
              </a:tr>
            </a:tbl>
          </a:graphicData>
        </a:graphic>
      </p:graphicFrame>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92C0D795-1F79-4061-A7DC-FD4D92FF09A9}"/>
                  </a:ext>
                </a:extLst>
              </p:cNvPr>
              <p:cNvSpPr txBox="1"/>
              <p:nvPr/>
            </p:nvSpPr>
            <p:spPr>
              <a:xfrm>
                <a:off x="7186148" y="1304738"/>
                <a:ext cx="2308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i="1" smtClean="0">
                          <a:latin typeface="Cambria Math" panose="02040503050406030204" pitchFamily="18" charset="0"/>
                          <a:ea typeface="Cambria Math" panose="02040503050406030204" pitchFamily="18" charset="0"/>
                        </a:rPr>
                        <m:t>×</m:t>
                      </m:r>
                    </m:oMath>
                  </m:oMathPara>
                </a14:m>
                <a:endParaRPr kumimoji="1" lang="ja-JP" altLang="en-US" dirty="0"/>
              </a:p>
            </p:txBody>
          </p:sp>
        </mc:Choice>
        <mc:Fallback xmlns="">
          <p:sp>
            <p:nvSpPr>
              <p:cNvPr id="25" name="テキスト ボックス 24">
                <a:extLst>
                  <a:ext uri="{FF2B5EF4-FFF2-40B4-BE49-F238E27FC236}">
                    <a16:creationId xmlns:a16="http://schemas.microsoft.com/office/drawing/2014/main" id="{92C0D795-1F79-4061-A7DC-FD4D92FF09A9}"/>
                  </a:ext>
                </a:extLst>
              </p:cNvPr>
              <p:cNvSpPr txBox="1">
                <a:spLocks noRot="1" noChangeAspect="1" noMove="1" noResize="1" noEditPoints="1" noAdjustHandles="1" noChangeArrowheads="1" noChangeShapeType="1" noTextEdit="1"/>
              </p:cNvSpPr>
              <p:nvPr/>
            </p:nvSpPr>
            <p:spPr>
              <a:xfrm>
                <a:off x="7186148" y="1304738"/>
                <a:ext cx="230832" cy="276999"/>
              </a:xfrm>
              <a:prstGeom prst="rect">
                <a:avLst/>
              </a:prstGeom>
              <a:blipFill>
                <a:blip r:embed="rId7"/>
                <a:stretch>
                  <a:fillRect l="-15789" r="-13158" b="-2222"/>
                </a:stretch>
              </a:blipFill>
            </p:spPr>
            <p:txBody>
              <a:bodyPr/>
              <a:lstStyle/>
              <a:p>
                <a:r>
                  <a:rPr lang="ja-JP" altLang="en-US">
                    <a:noFill/>
                  </a:rPr>
                  <a:t> </a:t>
                </a:r>
              </a:p>
            </p:txBody>
          </p:sp>
        </mc:Fallback>
      </mc:AlternateContent>
      <p:graphicFrame>
        <p:nvGraphicFramePr>
          <p:cNvPr id="26" name="表 25">
            <a:extLst>
              <a:ext uri="{FF2B5EF4-FFF2-40B4-BE49-F238E27FC236}">
                <a16:creationId xmlns:a16="http://schemas.microsoft.com/office/drawing/2014/main" id="{E63A83B9-13C2-4621-89AE-A20E7667A503}"/>
              </a:ext>
            </a:extLst>
          </p:cNvPr>
          <p:cNvGraphicFramePr>
            <a:graphicFrameLocks noGrp="1"/>
          </p:cNvGraphicFramePr>
          <p:nvPr>
            <p:extLst>
              <p:ext uri="{D42A27DB-BD31-4B8C-83A1-F6EECF244321}">
                <p14:modId xmlns:p14="http://schemas.microsoft.com/office/powerpoint/2010/main" val="3863140587"/>
              </p:ext>
            </p:extLst>
          </p:nvPr>
        </p:nvGraphicFramePr>
        <p:xfrm>
          <a:off x="5667937" y="2626210"/>
          <a:ext cx="3222558" cy="366020"/>
        </p:xfrm>
        <a:graphic>
          <a:graphicData uri="http://schemas.openxmlformats.org/drawingml/2006/table">
            <a:tbl>
              <a:tblPr firstRow="1" bandRow="1">
                <a:tableStyleId>{5940675A-B579-460E-94D1-54222C63F5DA}</a:tableStyleId>
              </a:tblPr>
              <a:tblGrid>
                <a:gridCol w="358062">
                  <a:extLst>
                    <a:ext uri="{9D8B030D-6E8A-4147-A177-3AD203B41FA5}">
                      <a16:colId xmlns:a16="http://schemas.microsoft.com/office/drawing/2014/main" val="2361904938"/>
                    </a:ext>
                  </a:extLst>
                </a:gridCol>
                <a:gridCol w="358062">
                  <a:extLst>
                    <a:ext uri="{9D8B030D-6E8A-4147-A177-3AD203B41FA5}">
                      <a16:colId xmlns:a16="http://schemas.microsoft.com/office/drawing/2014/main" val="3043432155"/>
                    </a:ext>
                  </a:extLst>
                </a:gridCol>
                <a:gridCol w="358062">
                  <a:extLst>
                    <a:ext uri="{9D8B030D-6E8A-4147-A177-3AD203B41FA5}">
                      <a16:colId xmlns:a16="http://schemas.microsoft.com/office/drawing/2014/main" val="2696523283"/>
                    </a:ext>
                  </a:extLst>
                </a:gridCol>
                <a:gridCol w="358062">
                  <a:extLst>
                    <a:ext uri="{9D8B030D-6E8A-4147-A177-3AD203B41FA5}">
                      <a16:colId xmlns:a16="http://schemas.microsoft.com/office/drawing/2014/main" val="29048030"/>
                    </a:ext>
                  </a:extLst>
                </a:gridCol>
                <a:gridCol w="358062">
                  <a:extLst>
                    <a:ext uri="{9D8B030D-6E8A-4147-A177-3AD203B41FA5}">
                      <a16:colId xmlns:a16="http://schemas.microsoft.com/office/drawing/2014/main" val="932193850"/>
                    </a:ext>
                  </a:extLst>
                </a:gridCol>
                <a:gridCol w="358062">
                  <a:extLst>
                    <a:ext uri="{9D8B030D-6E8A-4147-A177-3AD203B41FA5}">
                      <a16:colId xmlns:a16="http://schemas.microsoft.com/office/drawing/2014/main" val="2589821088"/>
                    </a:ext>
                  </a:extLst>
                </a:gridCol>
                <a:gridCol w="358062">
                  <a:extLst>
                    <a:ext uri="{9D8B030D-6E8A-4147-A177-3AD203B41FA5}">
                      <a16:colId xmlns:a16="http://schemas.microsoft.com/office/drawing/2014/main" val="3589602695"/>
                    </a:ext>
                  </a:extLst>
                </a:gridCol>
                <a:gridCol w="358062">
                  <a:extLst>
                    <a:ext uri="{9D8B030D-6E8A-4147-A177-3AD203B41FA5}">
                      <a16:colId xmlns:a16="http://schemas.microsoft.com/office/drawing/2014/main" val="646671317"/>
                    </a:ext>
                  </a:extLst>
                </a:gridCol>
                <a:gridCol w="358062">
                  <a:extLst>
                    <a:ext uri="{9D8B030D-6E8A-4147-A177-3AD203B41FA5}">
                      <a16:colId xmlns:a16="http://schemas.microsoft.com/office/drawing/2014/main" val="2801550264"/>
                    </a:ext>
                  </a:extLst>
                </a:gridCol>
              </a:tblGrid>
              <a:tr h="366020">
                <a:tc>
                  <a:txBody>
                    <a:bodyPr/>
                    <a:lstStyle/>
                    <a:p>
                      <a:pPr algn="ctr"/>
                      <a:r>
                        <a:rPr kumimoji="1" lang="en-US" altLang="ja-JP" sz="1300" b="1" dirty="0">
                          <a:latin typeface="Times New Roman" panose="02020603050405020304" pitchFamily="18" charset="0"/>
                          <a:cs typeface="Times New Roman" panose="02020603050405020304" pitchFamily="18" charset="0"/>
                        </a:rPr>
                        <a:t>0</a:t>
                      </a:r>
                      <a:endParaRPr kumimoji="1" lang="ja-JP" altLang="en-US" sz="1300" b="1" dirty="0">
                        <a:latin typeface="Times New Roman" panose="02020603050405020304" pitchFamily="18" charset="0"/>
                        <a:cs typeface="Times New Roman" panose="02020603050405020304" pitchFamily="18" charset="0"/>
                      </a:endParaRPr>
                    </a:p>
                  </a:txBody>
                  <a:tcPr marL="46484" marR="46484" marT="23243" marB="23243"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en-US" altLang="ja-JP" sz="1300" b="1" dirty="0">
                          <a:latin typeface="Times New Roman" panose="02020603050405020304" pitchFamily="18" charset="0"/>
                          <a:cs typeface="Times New Roman" panose="02020603050405020304" pitchFamily="18" charset="0"/>
                        </a:rPr>
                        <a:t>0</a:t>
                      </a:r>
                      <a:endParaRPr kumimoji="1" lang="ja-JP" altLang="en-US" sz="1300" b="1" dirty="0">
                        <a:latin typeface="Times New Roman" panose="02020603050405020304" pitchFamily="18" charset="0"/>
                        <a:cs typeface="Times New Roman" panose="02020603050405020304" pitchFamily="18" charset="0"/>
                      </a:endParaRPr>
                    </a:p>
                  </a:txBody>
                  <a:tcPr marL="46484" marR="46484" marT="23243" marB="23243"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en-US" altLang="ja-JP" sz="1300" b="1" dirty="0">
                          <a:latin typeface="Times New Roman" panose="02020603050405020304" pitchFamily="18" charset="0"/>
                          <a:cs typeface="Times New Roman" panose="02020603050405020304" pitchFamily="18" charset="0"/>
                        </a:rPr>
                        <a:t>0</a:t>
                      </a:r>
                      <a:endParaRPr kumimoji="1" lang="ja-JP" altLang="en-US" sz="1300" b="1" dirty="0">
                        <a:latin typeface="Times New Roman" panose="02020603050405020304" pitchFamily="18" charset="0"/>
                        <a:cs typeface="Times New Roman" panose="02020603050405020304" pitchFamily="18" charset="0"/>
                      </a:endParaRPr>
                    </a:p>
                  </a:txBody>
                  <a:tcPr marL="46484" marR="46484" marT="23243" marB="23243"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en-US" altLang="ja-JP" sz="1300" b="1" dirty="0">
                          <a:latin typeface="Times New Roman" panose="02020603050405020304" pitchFamily="18" charset="0"/>
                          <a:cs typeface="Times New Roman" panose="02020603050405020304" pitchFamily="18" charset="0"/>
                        </a:rPr>
                        <a:t>0</a:t>
                      </a:r>
                      <a:endParaRPr kumimoji="1" lang="ja-JP" altLang="en-US" sz="1300" b="1" dirty="0">
                        <a:latin typeface="Times New Roman" panose="02020603050405020304" pitchFamily="18" charset="0"/>
                        <a:cs typeface="Times New Roman" panose="02020603050405020304" pitchFamily="18" charset="0"/>
                      </a:endParaRPr>
                    </a:p>
                  </a:txBody>
                  <a:tcPr marL="46484" marR="46484" marT="23243" marB="23243"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en-US" altLang="ja-JP" sz="1300" b="1" dirty="0">
                          <a:latin typeface="Times New Roman" panose="02020603050405020304" pitchFamily="18" charset="0"/>
                          <a:cs typeface="Times New Roman" panose="02020603050405020304" pitchFamily="18" charset="0"/>
                        </a:rPr>
                        <a:t>0</a:t>
                      </a:r>
                      <a:endParaRPr kumimoji="1" lang="ja-JP" altLang="en-US" sz="1300" b="1" dirty="0">
                        <a:latin typeface="Times New Roman" panose="02020603050405020304" pitchFamily="18" charset="0"/>
                        <a:cs typeface="Times New Roman" panose="02020603050405020304" pitchFamily="18" charset="0"/>
                      </a:endParaRPr>
                    </a:p>
                  </a:txBody>
                  <a:tcPr marL="46484" marR="46484" marT="23243" marB="23243"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en-US" altLang="ja-JP" sz="1300" b="1" dirty="0">
                          <a:latin typeface="Times New Roman" panose="02020603050405020304" pitchFamily="18" charset="0"/>
                          <a:cs typeface="Times New Roman" panose="02020603050405020304" pitchFamily="18" charset="0"/>
                        </a:rPr>
                        <a:t>1</a:t>
                      </a:r>
                      <a:endParaRPr kumimoji="1" lang="ja-JP" altLang="en-US" sz="1300" b="1" dirty="0">
                        <a:latin typeface="Times New Roman" panose="02020603050405020304" pitchFamily="18" charset="0"/>
                        <a:cs typeface="Times New Roman" panose="02020603050405020304" pitchFamily="18" charset="0"/>
                      </a:endParaRPr>
                    </a:p>
                  </a:txBody>
                  <a:tcPr marL="46484" marR="46484" marT="23243" marB="23243"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en-US" altLang="ja-JP" sz="1300" b="1" dirty="0">
                          <a:latin typeface="Times New Roman" panose="02020603050405020304" pitchFamily="18" charset="0"/>
                          <a:cs typeface="Times New Roman" panose="02020603050405020304" pitchFamily="18" charset="0"/>
                        </a:rPr>
                        <a:t>1</a:t>
                      </a:r>
                      <a:endParaRPr kumimoji="1" lang="ja-JP" altLang="en-US" sz="1300" b="1" dirty="0">
                        <a:latin typeface="Times New Roman" panose="02020603050405020304" pitchFamily="18" charset="0"/>
                        <a:cs typeface="Times New Roman" panose="02020603050405020304" pitchFamily="18" charset="0"/>
                      </a:endParaRPr>
                    </a:p>
                  </a:txBody>
                  <a:tcPr marL="46484" marR="46484" marT="23243" marB="23243"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en-US" altLang="ja-JP" sz="1300" b="1" dirty="0">
                          <a:latin typeface="Times New Roman" panose="02020603050405020304" pitchFamily="18" charset="0"/>
                          <a:cs typeface="Times New Roman" panose="02020603050405020304" pitchFamily="18" charset="0"/>
                        </a:rPr>
                        <a:t>0</a:t>
                      </a:r>
                      <a:endParaRPr kumimoji="1" lang="ja-JP" altLang="en-US" sz="1300" b="1" dirty="0">
                        <a:latin typeface="Times New Roman" panose="02020603050405020304" pitchFamily="18" charset="0"/>
                        <a:cs typeface="Times New Roman" panose="02020603050405020304" pitchFamily="18" charset="0"/>
                      </a:endParaRPr>
                    </a:p>
                  </a:txBody>
                  <a:tcPr marL="46484" marR="46484" marT="23243" marB="23243"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en-US" altLang="ja-JP" sz="1300" b="1" dirty="0">
                          <a:latin typeface="Times New Roman" panose="02020603050405020304" pitchFamily="18" charset="0"/>
                          <a:cs typeface="Times New Roman" panose="02020603050405020304" pitchFamily="18" charset="0"/>
                        </a:rPr>
                        <a:t>0</a:t>
                      </a:r>
                      <a:endParaRPr kumimoji="1" lang="ja-JP" altLang="en-US" sz="1300" b="1" dirty="0">
                        <a:latin typeface="Times New Roman" panose="02020603050405020304" pitchFamily="18" charset="0"/>
                        <a:cs typeface="Times New Roman" panose="02020603050405020304" pitchFamily="18" charset="0"/>
                      </a:endParaRPr>
                    </a:p>
                  </a:txBody>
                  <a:tcPr marL="46484" marR="46484" marT="23243" marB="23243"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76780125"/>
                  </a:ext>
                </a:extLst>
              </a:tr>
            </a:tbl>
          </a:graphicData>
        </a:graphic>
      </p:graphicFrame>
      <p:cxnSp>
        <p:nvCxnSpPr>
          <p:cNvPr id="29" name="直線矢印コネクタ 28">
            <a:extLst>
              <a:ext uri="{FF2B5EF4-FFF2-40B4-BE49-F238E27FC236}">
                <a16:creationId xmlns:a16="http://schemas.microsoft.com/office/drawing/2014/main" id="{B2BB6D90-19A2-43B0-91AA-28CF78E2F885}"/>
              </a:ext>
            </a:extLst>
          </p:cNvPr>
          <p:cNvCxnSpPr/>
          <p:nvPr/>
        </p:nvCxnSpPr>
        <p:spPr>
          <a:xfrm>
            <a:off x="7303680" y="2208882"/>
            <a:ext cx="0" cy="27940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33" name="テキスト ボックス 32">
            <a:extLst>
              <a:ext uri="{FF2B5EF4-FFF2-40B4-BE49-F238E27FC236}">
                <a16:creationId xmlns:a16="http://schemas.microsoft.com/office/drawing/2014/main" id="{8C710885-0796-479A-A6CF-ED73F4E4C85A}"/>
              </a:ext>
            </a:extLst>
          </p:cNvPr>
          <p:cNvSpPr txBox="1"/>
          <p:nvPr/>
        </p:nvSpPr>
        <p:spPr>
          <a:xfrm>
            <a:off x="7024565" y="3057111"/>
            <a:ext cx="553998" cy="315151"/>
          </a:xfrm>
          <a:prstGeom prst="rect">
            <a:avLst/>
          </a:prstGeom>
          <a:noFill/>
        </p:spPr>
        <p:txBody>
          <a:bodyPr vert="eaVert" wrap="none" rtlCol="0">
            <a:spAutoFit/>
          </a:bodyPr>
          <a:lstStyle/>
          <a:p>
            <a:r>
              <a:rPr kumimoji="1" lang="en-US" altLang="ja-JP" sz="2400" dirty="0"/>
              <a:t>=</a:t>
            </a:r>
            <a:endParaRPr kumimoji="1" lang="ja-JP" altLang="en-US" sz="2400" dirty="0"/>
          </a:p>
        </p:txBody>
      </p:sp>
      <p:sp>
        <p:nvSpPr>
          <p:cNvPr id="34" name="テキスト ボックス 33">
            <a:extLst>
              <a:ext uri="{FF2B5EF4-FFF2-40B4-BE49-F238E27FC236}">
                <a16:creationId xmlns:a16="http://schemas.microsoft.com/office/drawing/2014/main" id="{297F2BB7-97B1-421E-8437-73542E157F8B}"/>
              </a:ext>
            </a:extLst>
          </p:cNvPr>
          <p:cNvSpPr txBox="1"/>
          <p:nvPr/>
        </p:nvSpPr>
        <p:spPr>
          <a:xfrm>
            <a:off x="7145111" y="3301210"/>
            <a:ext cx="312906" cy="369332"/>
          </a:xfrm>
          <a:prstGeom prst="rect">
            <a:avLst/>
          </a:prstGeom>
          <a:noFill/>
        </p:spPr>
        <p:txBody>
          <a:bodyPr wrap="none" rtlCol="0">
            <a:spAutoFit/>
          </a:bodyPr>
          <a:lstStyle/>
          <a:p>
            <a:r>
              <a:rPr kumimoji="1" lang="en-US" altLang="ja-JP" dirty="0"/>
              <a:t>2</a:t>
            </a:r>
            <a:endParaRPr kumimoji="1" lang="ja-JP" altLang="en-US" dirty="0"/>
          </a:p>
        </p:txBody>
      </p:sp>
      <p:sp>
        <p:nvSpPr>
          <p:cNvPr id="4" name="スライド番号プレースホルダー 3"/>
          <p:cNvSpPr>
            <a:spLocks noGrp="1"/>
          </p:cNvSpPr>
          <p:nvPr>
            <p:ph type="sldNum" sz="quarter" idx="12"/>
          </p:nvPr>
        </p:nvSpPr>
        <p:spPr/>
        <p:txBody>
          <a:bodyPr/>
          <a:lstStyle/>
          <a:p>
            <a:fld id="{8C9C3BA3-F2E4-4F2D-87E5-5154CA402B4F}" type="slidenum">
              <a:rPr kumimoji="1" lang="ja-JP" altLang="en-US" smtClean="0"/>
              <a:t>22</a:t>
            </a:fld>
            <a:endParaRPr kumimoji="1" lang="ja-JP" altLang="en-US" dirty="0"/>
          </a:p>
        </p:txBody>
      </p:sp>
    </p:spTree>
    <p:extLst>
      <p:ext uri="{BB962C8B-B14F-4D97-AF65-F5344CB8AC3E}">
        <p14:creationId xmlns:p14="http://schemas.microsoft.com/office/powerpoint/2010/main" val="65671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グループ化 11"/>
          <p:cNvGrpSpPr/>
          <p:nvPr/>
        </p:nvGrpSpPr>
        <p:grpSpPr>
          <a:xfrm>
            <a:off x="473742" y="1047548"/>
            <a:ext cx="7520556" cy="5476820"/>
            <a:chOff x="288391" y="1022834"/>
            <a:chExt cx="7520556" cy="5476820"/>
          </a:xfrm>
        </p:grpSpPr>
        <p:pic>
          <p:nvPicPr>
            <p:cNvPr id="10" name="図 9"/>
            <p:cNvPicPr>
              <a:picLocks noChangeAspect="1"/>
            </p:cNvPicPr>
            <p:nvPr/>
          </p:nvPicPr>
          <p:blipFill>
            <a:blip r:embed="rId3"/>
            <a:stretch>
              <a:fillRect/>
            </a:stretch>
          </p:blipFill>
          <p:spPr>
            <a:xfrm>
              <a:off x="1532742" y="1651866"/>
              <a:ext cx="5807172" cy="4847788"/>
            </a:xfrm>
            <a:prstGeom prst="rect">
              <a:avLst/>
            </a:prstGeom>
          </p:spPr>
        </p:pic>
        <p:sp>
          <p:nvSpPr>
            <p:cNvPr id="3" name="テキスト ボックス 2"/>
            <p:cNvSpPr txBox="1"/>
            <p:nvPr/>
          </p:nvSpPr>
          <p:spPr>
            <a:xfrm>
              <a:off x="2198979" y="1022835"/>
              <a:ext cx="2339102" cy="830997"/>
            </a:xfrm>
            <a:prstGeom prst="rect">
              <a:avLst/>
            </a:prstGeom>
            <a:solidFill>
              <a:schemeClr val="bg1"/>
            </a:solidFill>
            <a:ln>
              <a:noFill/>
            </a:ln>
          </p:spPr>
          <p:txBody>
            <a:bodyPr wrap="none" rtlCol="0">
              <a:spAutoFit/>
            </a:bodyPr>
            <a:lstStyle/>
            <a:p>
              <a:pPr algn="ctr"/>
              <a:r>
                <a:rPr kumimoji="1" lang="ja-JP" altLang="en-US" sz="2400" b="1" dirty="0"/>
                <a:t>畳み込み層出力</a:t>
              </a:r>
              <a:endParaRPr kumimoji="1" lang="en-US" altLang="ja-JP" sz="2400" b="1" dirty="0"/>
            </a:p>
            <a:p>
              <a:pPr algn="ctr"/>
              <a:r>
                <a:rPr lang="en-US" altLang="ja-JP" sz="2400" b="1" dirty="0"/>
                <a:t>(6 x 6)</a:t>
              </a:r>
              <a:endParaRPr kumimoji="1" lang="ja-JP" altLang="en-US" sz="2400" b="1" dirty="0"/>
            </a:p>
          </p:txBody>
        </p:sp>
        <p:sp>
          <p:nvSpPr>
            <p:cNvPr id="5" name="テキスト ボックス 4"/>
            <p:cNvSpPr txBox="1"/>
            <p:nvPr/>
          </p:nvSpPr>
          <p:spPr>
            <a:xfrm>
              <a:off x="5118325" y="1022834"/>
              <a:ext cx="1415772" cy="830997"/>
            </a:xfrm>
            <a:prstGeom prst="rect">
              <a:avLst/>
            </a:prstGeom>
            <a:solidFill>
              <a:schemeClr val="bg1"/>
            </a:solidFill>
            <a:ln>
              <a:noFill/>
            </a:ln>
          </p:spPr>
          <p:txBody>
            <a:bodyPr wrap="none" rtlCol="0">
              <a:spAutoFit/>
            </a:bodyPr>
            <a:lstStyle/>
            <a:p>
              <a:pPr algn="ctr"/>
              <a:r>
                <a:rPr lang="ja-JP" altLang="en-US" sz="2400" b="1" dirty="0"/>
                <a:t>フィルタ</a:t>
              </a:r>
              <a:endParaRPr lang="en-US" altLang="ja-JP" sz="2400" b="1" dirty="0"/>
            </a:p>
            <a:p>
              <a:pPr algn="ctr"/>
              <a:r>
                <a:rPr kumimoji="1" lang="en-US" altLang="ja-JP" sz="2400" b="1" dirty="0"/>
                <a:t>(2 x 2)</a:t>
              </a:r>
              <a:endParaRPr kumimoji="1" lang="ja-JP" altLang="en-US" sz="2400" b="1" dirty="0"/>
            </a:p>
          </p:txBody>
        </p:sp>
        <p:sp>
          <p:nvSpPr>
            <p:cNvPr id="6" name="テキスト ボックス 5"/>
            <p:cNvSpPr txBox="1"/>
            <p:nvPr/>
          </p:nvSpPr>
          <p:spPr>
            <a:xfrm>
              <a:off x="6684921" y="1759931"/>
              <a:ext cx="1124026" cy="830997"/>
            </a:xfrm>
            <a:prstGeom prst="rect">
              <a:avLst/>
            </a:prstGeom>
            <a:solidFill>
              <a:schemeClr val="bg1"/>
            </a:solidFill>
            <a:ln>
              <a:noFill/>
            </a:ln>
          </p:spPr>
          <p:txBody>
            <a:bodyPr wrap="none" rtlCol="0">
              <a:spAutoFit/>
            </a:bodyPr>
            <a:lstStyle/>
            <a:p>
              <a:pPr algn="ctr"/>
              <a:r>
                <a:rPr lang="ja-JP" altLang="en-US" sz="2400" b="1" dirty="0"/>
                <a:t>出力</a:t>
              </a:r>
              <a:endParaRPr lang="en-US" altLang="ja-JP" sz="2400" b="1" dirty="0"/>
            </a:p>
            <a:p>
              <a:pPr algn="ctr"/>
              <a:r>
                <a:rPr kumimoji="1" lang="en-US" altLang="ja-JP" sz="2400" b="1" dirty="0"/>
                <a:t>(3 x 3)</a:t>
              </a:r>
              <a:endParaRPr kumimoji="1" lang="ja-JP" altLang="en-US" sz="2400" b="1" dirty="0"/>
            </a:p>
          </p:txBody>
        </p:sp>
        <p:sp>
          <p:nvSpPr>
            <p:cNvPr id="4" name="上カーブ矢印 3"/>
            <p:cNvSpPr/>
            <p:nvPr/>
          </p:nvSpPr>
          <p:spPr>
            <a:xfrm rot="19947778" flipV="1">
              <a:off x="1828802" y="2385212"/>
              <a:ext cx="1025610" cy="481914"/>
            </a:xfrm>
            <a:prstGeom prst="curvedUp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 name="テキスト ボックス 6"/>
            <p:cNvSpPr txBox="1"/>
            <p:nvPr/>
          </p:nvSpPr>
          <p:spPr>
            <a:xfrm>
              <a:off x="288391" y="2250290"/>
              <a:ext cx="1723549" cy="830997"/>
            </a:xfrm>
            <a:prstGeom prst="rect">
              <a:avLst/>
            </a:prstGeom>
            <a:noFill/>
          </p:spPr>
          <p:txBody>
            <a:bodyPr wrap="none" rtlCol="0">
              <a:spAutoFit/>
            </a:bodyPr>
            <a:lstStyle/>
            <a:p>
              <a:pPr algn="ctr"/>
              <a:r>
                <a:rPr lang="ja-JP" altLang="en-US" sz="2400" b="1" dirty="0"/>
                <a:t>ストライド</a:t>
              </a:r>
              <a:endParaRPr lang="en-US" altLang="ja-JP" sz="2400" b="1" dirty="0"/>
            </a:p>
            <a:p>
              <a:pPr algn="ctr"/>
              <a:r>
                <a:rPr kumimoji="1" lang="en-US" altLang="ja-JP" sz="2400" b="1" dirty="0"/>
                <a:t>(2 x 2)</a:t>
              </a:r>
              <a:endParaRPr kumimoji="1" lang="ja-JP" altLang="en-US" sz="2400" b="1" dirty="0"/>
            </a:p>
          </p:txBody>
        </p:sp>
        <p:sp>
          <p:nvSpPr>
            <p:cNvPr id="11" name="上カーブ矢印 10"/>
            <p:cNvSpPr/>
            <p:nvPr/>
          </p:nvSpPr>
          <p:spPr>
            <a:xfrm rot="5400000">
              <a:off x="878318" y="4129307"/>
              <a:ext cx="1025610" cy="481914"/>
            </a:xfrm>
            <a:prstGeom prst="curvedUp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sp>
        <p:nvSpPr>
          <p:cNvPr id="13" name="正方形/長方形 12">
            <a:extLst>
              <a:ext uri="{FF2B5EF4-FFF2-40B4-BE49-F238E27FC236}">
                <a16:creationId xmlns:a16="http://schemas.microsoft.com/office/drawing/2014/main" id="{3F6BE45C-5147-43D1-B80D-03BAADEF3E72}"/>
              </a:ext>
            </a:extLst>
          </p:cNvPr>
          <p:cNvSpPr/>
          <p:nvPr/>
        </p:nvSpPr>
        <p:spPr>
          <a:xfrm>
            <a:off x="1309402" y="-9306"/>
            <a:ext cx="6540223" cy="436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t>MaxPooling</a:t>
            </a:r>
            <a:endParaRPr kumimoji="1" lang="ja-JP" altLang="en-US" sz="2800" b="1" dirty="0"/>
          </a:p>
        </p:txBody>
      </p:sp>
      <p:sp>
        <p:nvSpPr>
          <p:cNvPr id="8" name="スライド番号プレースホルダー 7"/>
          <p:cNvSpPr>
            <a:spLocks noGrp="1"/>
          </p:cNvSpPr>
          <p:nvPr>
            <p:ph type="sldNum" sz="quarter" idx="12"/>
          </p:nvPr>
        </p:nvSpPr>
        <p:spPr/>
        <p:txBody>
          <a:bodyPr/>
          <a:lstStyle/>
          <a:p>
            <a:fld id="{8C9C3BA3-F2E4-4F2D-87E5-5154CA402B4F}" type="slidenum">
              <a:rPr kumimoji="1" lang="ja-JP" altLang="en-US" smtClean="0"/>
              <a:t>23</a:t>
            </a:fld>
            <a:endParaRPr kumimoji="1" lang="ja-JP" altLang="en-US" dirty="0"/>
          </a:p>
        </p:txBody>
      </p:sp>
    </p:spTree>
    <p:extLst>
      <p:ext uri="{BB962C8B-B14F-4D97-AF65-F5344CB8AC3E}">
        <p14:creationId xmlns:p14="http://schemas.microsoft.com/office/powerpoint/2010/main" val="3645629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5755675" y="3691553"/>
            <a:ext cx="2339102" cy="461665"/>
          </a:xfrm>
          <a:prstGeom prst="rect">
            <a:avLst/>
          </a:prstGeom>
          <a:noFill/>
        </p:spPr>
        <p:txBody>
          <a:bodyPr wrap="none" rtlCol="0">
            <a:spAutoFit/>
          </a:bodyPr>
          <a:lstStyle/>
          <a:p>
            <a:r>
              <a:rPr kumimoji="1" lang="ja-JP" altLang="en-US" sz="2400" b="1" dirty="0"/>
              <a:t>ロボット座標系</a:t>
            </a:r>
          </a:p>
        </p:txBody>
      </p:sp>
      <p:sp>
        <p:nvSpPr>
          <p:cNvPr id="9" name="正方形/長方形 8">
            <a:extLst>
              <a:ext uri="{FF2B5EF4-FFF2-40B4-BE49-F238E27FC236}">
                <a16:creationId xmlns:a16="http://schemas.microsoft.com/office/drawing/2014/main" id="{3F6BE45C-5147-43D1-B80D-03BAADEF3E72}"/>
              </a:ext>
            </a:extLst>
          </p:cNvPr>
          <p:cNvSpPr/>
          <p:nvPr/>
        </p:nvSpPr>
        <p:spPr>
          <a:xfrm>
            <a:off x="1309402" y="-9306"/>
            <a:ext cx="6540223" cy="436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座標変換</a:t>
            </a:r>
            <a:endParaRPr kumimoji="1" lang="ja-JP" altLang="en-US" sz="2800" b="1" dirty="0"/>
          </a:p>
        </p:txBody>
      </p:sp>
      <p:grpSp>
        <p:nvGrpSpPr>
          <p:cNvPr id="4" name="グループ化 3">
            <a:extLst>
              <a:ext uri="{FF2B5EF4-FFF2-40B4-BE49-F238E27FC236}">
                <a16:creationId xmlns:a16="http://schemas.microsoft.com/office/drawing/2014/main" id="{FE347158-8244-401D-8E26-8A1B1013E0C7}"/>
              </a:ext>
            </a:extLst>
          </p:cNvPr>
          <p:cNvGrpSpPr/>
          <p:nvPr/>
        </p:nvGrpSpPr>
        <p:grpSpPr>
          <a:xfrm>
            <a:off x="4786779" y="485468"/>
            <a:ext cx="4054191" cy="3310416"/>
            <a:chOff x="4760275" y="472216"/>
            <a:chExt cx="4054191" cy="3310416"/>
          </a:xfrm>
        </p:grpSpPr>
        <p:sp>
          <p:nvSpPr>
            <p:cNvPr id="3" name="テキスト ボックス 2"/>
            <p:cNvSpPr txBox="1"/>
            <p:nvPr/>
          </p:nvSpPr>
          <p:spPr>
            <a:xfrm>
              <a:off x="6036948" y="472216"/>
              <a:ext cx="1723549" cy="461665"/>
            </a:xfrm>
            <a:prstGeom prst="rect">
              <a:avLst/>
            </a:prstGeom>
            <a:noFill/>
          </p:spPr>
          <p:txBody>
            <a:bodyPr wrap="none" rtlCol="0">
              <a:spAutoFit/>
            </a:bodyPr>
            <a:lstStyle/>
            <a:p>
              <a:r>
                <a:rPr kumimoji="1" lang="ja-JP" altLang="en-US" sz="2400" b="1" dirty="0"/>
                <a:t>画像座標系</a:t>
              </a:r>
            </a:p>
          </p:txBody>
        </p:sp>
        <p:grpSp>
          <p:nvGrpSpPr>
            <p:cNvPr id="100" name="グループ化 99"/>
            <p:cNvGrpSpPr/>
            <p:nvPr/>
          </p:nvGrpSpPr>
          <p:grpSpPr>
            <a:xfrm>
              <a:off x="5270575" y="978978"/>
              <a:ext cx="3256297" cy="2479639"/>
              <a:chOff x="5002645" y="1222404"/>
              <a:chExt cx="3908146" cy="2976016"/>
            </a:xfrm>
          </p:grpSpPr>
          <p:pic>
            <p:nvPicPr>
              <p:cNvPr id="93" name="図 9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2646" y="1222404"/>
                <a:ext cx="3646181" cy="2741289"/>
              </a:xfrm>
              <a:prstGeom prst="rect">
                <a:avLst/>
              </a:prstGeom>
            </p:spPr>
          </p:pic>
          <p:cxnSp>
            <p:nvCxnSpPr>
              <p:cNvPr id="95" name="直線矢印コネクタ 94"/>
              <p:cNvCxnSpPr/>
              <p:nvPr/>
            </p:nvCxnSpPr>
            <p:spPr>
              <a:xfrm>
                <a:off x="5002646" y="1222404"/>
                <a:ext cx="0" cy="29760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6" name="直線矢印コネクタ 95"/>
              <p:cNvCxnSpPr/>
              <p:nvPr/>
            </p:nvCxnSpPr>
            <p:spPr>
              <a:xfrm flipV="1">
                <a:off x="5002645" y="1227165"/>
                <a:ext cx="3908146"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102" name="テキスト ボックス 101"/>
            <p:cNvSpPr txBox="1"/>
            <p:nvPr/>
          </p:nvSpPr>
          <p:spPr>
            <a:xfrm>
              <a:off x="5085268" y="3382522"/>
              <a:ext cx="370614" cy="400110"/>
            </a:xfrm>
            <a:prstGeom prst="rect">
              <a:avLst/>
            </a:prstGeom>
            <a:noFill/>
          </p:spPr>
          <p:txBody>
            <a:bodyPr wrap="none" rtlCol="0">
              <a:spAutoFit/>
            </a:bodyPr>
            <a:lstStyle/>
            <a:p>
              <a:r>
                <a:rPr lang="en-US" altLang="ja-JP" sz="2000" b="1" dirty="0">
                  <a:latin typeface="Times New Roman" panose="02020603050405020304" pitchFamily="18" charset="0"/>
                  <a:cs typeface="Times New Roman" panose="02020603050405020304" pitchFamily="18" charset="0"/>
                </a:rPr>
                <a:t>Y</a:t>
              </a:r>
              <a:endParaRPr kumimoji="1" lang="ja-JP" altLang="en-US" b="1" dirty="0">
                <a:latin typeface="Times New Roman" panose="02020603050405020304" pitchFamily="18" charset="0"/>
                <a:cs typeface="Times New Roman" panose="02020603050405020304" pitchFamily="18" charset="0"/>
              </a:endParaRPr>
            </a:p>
          </p:txBody>
        </p:sp>
        <p:sp>
          <p:nvSpPr>
            <p:cNvPr id="103" name="テキスト ボックス 102"/>
            <p:cNvSpPr txBox="1"/>
            <p:nvPr/>
          </p:nvSpPr>
          <p:spPr>
            <a:xfrm>
              <a:off x="8443852" y="778923"/>
              <a:ext cx="370614" cy="400110"/>
            </a:xfrm>
            <a:prstGeom prst="rect">
              <a:avLst/>
            </a:prstGeom>
            <a:noFill/>
          </p:spPr>
          <p:txBody>
            <a:bodyPr wrap="none" rtlCol="0">
              <a:spAutoFit/>
            </a:bodyPr>
            <a:lstStyle/>
            <a:p>
              <a:r>
                <a:rPr kumimoji="1" lang="en-US" altLang="ja-JP" sz="2000" b="1" dirty="0">
                  <a:latin typeface="Times New Roman" panose="02020603050405020304" pitchFamily="18" charset="0"/>
                  <a:cs typeface="Times New Roman" panose="02020603050405020304" pitchFamily="18" charset="0"/>
                </a:rPr>
                <a:t>X</a:t>
              </a:r>
              <a:endParaRPr kumimoji="1" lang="ja-JP" altLang="en-US" b="1" dirty="0">
                <a:latin typeface="Times New Roman" panose="02020603050405020304" pitchFamily="18" charset="0"/>
                <a:cs typeface="Times New Roman" panose="02020603050405020304" pitchFamily="18" charset="0"/>
              </a:endParaRPr>
            </a:p>
          </p:txBody>
        </p:sp>
        <p:sp>
          <p:nvSpPr>
            <p:cNvPr id="104" name="テキスト ボックス 103"/>
            <p:cNvSpPr txBox="1"/>
            <p:nvPr/>
          </p:nvSpPr>
          <p:spPr>
            <a:xfrm>
              <a:off x="5114122" y="661161"/>
              <a:ext cx="312906" cy="400110"/>
            </a:xfrm>
            <a:prstGeom prst="rect">
              <a:avLst/>
            </a:prstGeom>
            <a:noFill/>
          </p:spPr>
          <p:txBody>
            <a:bodyPr wrap="none" rtlCol="0">
              <a:spAutoFit/>
            </a:bodyPr>
            <a:lstStyle/>
            <a:p>
              <a:r>
                <a:rPr lang="en-US" altLang="ja-JP" sz="2000" b="1" dirty="0">
                  <a:latin typeface="Times New Roman" panose="02020603050405020304" pitchFamily="18" charset="0"/>
                  <a:cs typeface="Times New Roman" panose="02020603050405020304" pitchFamily="18" charset="0"/>
                </a:rPr>
                <a:t>0</a:t>
              </a:r>
              <a:endParaRPr kumimoji="1" lang="ja-JP" altLang="en-US" b="1" dirty="0">
                <a:latin typeface="Times New Roman" panose="02020603050405020304" pitchFamily="18" charset="0"/>
                <a:cs typeface="Times New Roman" panose="02020603050405020304" pitchFamily="18" charset="0"/>
              </a:endParaRPr>
            </a:p>
          </p:txBody>
        </p:sp>
        <p:sp>
          <p:nvSpPr>
            <p:cNvPr id="105" name="テキスト ボックス 104"/>
            <p:cNvSpPr txBox="1"/>
            <p:nvPr/>
          </p:nvSpPr>
          <p:spPr>
            <a:xfrm>
              <a:off x="4953529" y="818440"/>
              <a:ext cx="312906" cy="400110"/>
            </a:xfrm>
            <a:prstGeom prst="rect">
              <a:avLst/>
            </a:prstGeom>
            <a:noFill/>
          </p:spPr>
          <p:txBody>
            <a:bodyPr wrap="none" rtlCol="0">
              <a:spAutoFit/>
            </a:bodyPr>
            <a:lstStyle/>
            <a:p>
              <a:r>
                <a:rPr lang="en-US" altLang="ja-JP" sz="2000" b="1" dirty="0">
                  <a:latin typeface="Times New Roman" panose="02020603050405020304" pitchFamily="18" charset="0"/>
                  <a:cs typeface="Times New Roman" panose="02020603050405020304" pitchFamily="18" charset="0"/>
                </a:rPr>
                <a:t>0</a:t>
              </a:r>
              <a:endParaRPr kumimoji="1" lang="ja-JP" altLang="en-US" b="1" dirty="0">
                <a:latin typeface="Times New Roman" panose="02020603050405020304" pitchFamily="18" charset="0"/>
                <a:cs typeface="Times New Roman" panose="02020603050405020304" pitchFamily="18" charset="0"/>
              </a:endParaRPr>
            </a:p>
          </p:txBody>
        </p:sp>
        <p:sp>
          <p:nvSpPr>
            <p:cNvPr id="106" name="テキスト ボックス 105"/>
            <p:cNvSpPr txBox="1"/>
            <p:nvPr/>
          </p:nvSpPr>
          <p:spPr>
            <a:xfrm>
              <a:off x="4760275" y="3055915"/>
              <a:ext cx="569387" cy="400110"/>
            </a:xfrm>
            <a:prstGeom prst="rect">
              <a:avLst/>
            </a:prstGeom>
            <a:noFill/>
          </p:spPr>
          <p:txBody>
            <a:bodyPr wrap="none" rtlCol="0">
              <a:spAutoFit/>
            </a:bodyPr>
            <a:lstStyle/>
            <a:p>
              <a:r>
                <a:rPr lang="en-US" altLang="ja-JP" sz="2000" b="1" dirty="0">
                  <a:latin typeface="Times New Roman" panose="02020603050405020304" pitchFamily="18" charset="0"/>
                  <a:cs typeface="Times New Roman" panose="02020603050405020304" pitchFamily="18" charset="0"/>
                </a:rPr>
                <a:t>960</a:t>
              </a:r>
              <a:endParaRPr kumimoji="1" lang="ja-JP" altLang="en-US" b="1" dirty="0">
                <a:latin typeface="Times New Roman" panose="02020603050405020304" pitchFamily="18" charset="0"/>
                <a:cs typeface="Times New Roman" panose="02020603050405020304" pitchFamily="18" charset="0"/>
              </a:endParaRPr>
            </a:p>
          </p:txBody>
        </p:sp>
        <p:sp>
          <p:nvSpPr>
            <p:cNvPr id="107" name="テキスト ボックス 106"/>
            <p:cNvSpPr txBox="1"/>
            <p:nvPr/>
          </p:nvSpPr>
          <p:spPr>
            <a:xfrm>
              <a:off x="7868559" y="634657"/>
              <a:ext cx="697627" cy="400110"/>
            </a:xfrm>
            <a:prstGeom prst="rect">
              <a:avLst/>
            </a:prstGeom>
            <a:noFill/>
          </p:spPr>
          <p:txBody>
            <a:bodyPr wrap="none" rtlCol="0">
              <a:spAutoFit/>
            </a:bodyPr>
            <a:lstStyle/>
            <a:p>
              <a:r>
                <a:rPr lang="en-US" altLang="ja-JP" sz="2000" b="1" dirty="0">
                  <a:latin typeface="Times New Roman" panose="02020603050405020304" pitchFamily="18" charset="0"/>
                  <a:cs typeface="Times New Roman" panose="02020603050405020304" pitchFamily="18" charset="0"/>
                </a:rPr>
                <a:t>1280</a:t>
              </a:r>
              <a:endParaRPr kumimoji="1" lang="ja-JP" altLang="en-US" b="1" dirty="0">
                <a:latin typeface="Times New Roman" panose="02020603050405020304" pitchFamily="18" charset="0"/>
                <a:cs typeface="Times New Roman" panose="02020603050405020304" pitchFamily="18" charset="0"/>
              </a:endParaRPr>
            </a:p>
          </p:txBody>
        </p:sp>
      </p:grpSp>
      <p:grpSp>
        <p:nvGrpSpPr>
          <p:cNvPr id="27" name="グループ化 26">
            <a:extLst>
              <a:ext uri="{FF2B5EF4-FFF2-40B4-BE49-F238E27FC236}">
                <a16:creationId xmlns:a16="http://schemas.microsoft.com/office/drawing/2014/main" id="{0B7FFFBE-6E98-49EA-80FD-6148B8096B2C}"/>
              </a:ext>
            </a:extLst>
          </p:cNvPr>
          <p:cNvGrpSpPr/>
          <p:nvPr/>
        </p:nvGrpSpPr>
        <p:grpSpPr>
          <a:xfrm>
            <a:off x="1233191" y="1145317"/>
            <a:ext cx="2684491" cy="2156208"/>
            <a:chOff x="940353" y="1158448"/>
            <a:chExt cx="2684491" cy="2156208"/>
          </a:xfrm>
        </p:grpSpPr>
        <p:sp>
          <p:nvSpPr>
            <p:cNvPr id="101" name="平行四辺形 100">
              <a:extLst>
                <a:ext uri="{FF2B5EF4-FFF2-40B4-BE49-F238E27FC236}">
                  <a16:creationId xmlns:a16="http://schemas.microsoft.com/office/drawing/2014/main" id="{3F305D29-8192-46CA-A0F9-11FD934146A7}"/>
                </a:ext>
              </a:extLst>
            </p:cNvPr>
            <p:cNvSpPr/>
            <p:nvPr/>
          </p:nvSpPr>
          <p:spPr>
            <a:xfrm>
              <a:off x="1148024" y="2712431"/>
              <a:ext cx="2476820" cy="602225"/>
            </a:xfrm>
            <a:prstGeom prst="parallelogram">
              <a:avLst>
                <a:gd name="adj" fmla="val 10278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8" name="平行四辺形 107">
              <a:extLst>
                <a:ext uri="{FF2B5EF4-FFF2-40B4-BE49-F238E27FC236}">
                  <a16:creationId xmlns:a16="http://schemas.microsoft.com/office/drawing/2014/main" id="{FF7DDC3D-4CF8-4554-85C8-5C9B8ADBE74A}"/>
                </a:ext>
              </a:extLst>
            </p:cNvPr>
            <p:cNvSpPr/>
            <p:nvPr/>
          </p:nvSpPr>
          <p:spPr>
            <a:xfrm>
              <a:off x="1825702" y="2775157"/>
              <a:ext cx="1266197" cy="411054"/>
            </a:xfrm>
            <a:prstGeom prst="parallelogram">
              <a:avLst>
                <a:gd name="adj" fmla="val 104999"/>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9" name="直線コネクタ 108">
              <a:extLst>
                <a:ext uri="{FF2B5EF4-FFF2-40B4-BE49-F238E27FC236}">
                  <a16:creationId xmlns:a16="http://schemas.microsoft.com/office/drawing/2014/main" id="{40BE6814-A68C-49F0-8D0C-84ED73E95AB2}"/>
                </a:ext>
              </a:extLst>
            </p:cNvPr>
            <p:cNvCxnSpPr>
              <a:cxnSpLocks/>
              <a:stCxn id="140" idx="3"/>
            </p:cNvCxnSpPr>
            <p:nvPr/>
          </p:nvCxnSpPr>
          <p:spPr>
            <a:xfrm flipH="1">
              <a:off x="2252475" y="1423566"/>
              <a:ext cx="253615" cy="1354651"/>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F5567E31-C3DD-4118-86FB-CF0F081BD7C1}"/>
                </a:ext>
              </a:extLst>
            </p:cNvPr>
            <p:cNvCxnSpPr>
              <a:cxnSpLocks/>
              <a:stCxn id="140" idx="3"/>
            </p:cNvCxnSpPr>
            <p:nvPr/>
          </p:nvCxnSpPr>
          <p:spPr>
            <a:xfrm flipH="1">
              <a:off x="1830580" y="1423566"/>
              <a:ext cx="675511" cy="176264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B8722098-3F37-4C73-B31F-7CFCA577404C}"/>
                </a:ext>
              </a:extLst>
            </p:cNvPr>
            <p:cNvCxnSpPr>
              <a:cxnSpLocks/>
              <a:stCxn id="140" idx="3"/>
            </p:cNvCxnSpPr>
            <p:nvPr/>
          </p:nvCxnSpPr>
          <p:spPr>
            <a:xfrm>
              <a:off x="2506091" y="1423566"/>
              <a:ext cx="153991" cy="1764612"/>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13" name="直線コネクタ 112">
              <a:extLst>
                <a:ext uri="{FF2B5EF4-FFF2-40B4-BE49-F238E27FC236}">
                  <a16:creationId xmlns:a16="http://schemas.microsoft.com/office/drawing/2014/main" id="{33E2A543-6967-41DB-9A22-C32CF0DE361E}"/>
                </a:ext>
              </a:extLst>
            </p:cNvPr>
            <p:cNvCxnSpPr>
              <a:cxnSpLocks/>
              <a:stCxn id="140" idx="3"/>
            </p:cNvCxnSpPr>
            <p:nvPr/>
          </p:nvCxnSpPr>
          <p:spPr>
            <a:xfrm>
              <a:off x="2506091" y="1423566"/>
              <a:ext cx="587293" cy="1357882"/>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4E4FAC4D-7E4B-4280-ADC4-2E38A083FEF7}"/>
                </a:ext>
              </a:extLst>
            </p:cNvPr>
            <p:cNvGrpSpPr/>
            <p:nvPr/>
          </p:nvGrpSpPr>
          <p:grpSpPr>
            <a:xfrm>
              <a:off x="2039167" y="2930693"/>
              <a:ext cx="368780" cy="157746"/>
              <a:chOff x="1950336" y="5895991"/>
              <a:chExt cx="1017390" cy="435188"/>
            </a:xfrm>
          </p:grpSpPr>
          <p:sp>
            <p:nvSpPr>
              <p:cNvPr id="144" name="円柱 143">
                <a:extLst>
                  <a:ext uri="{FF2B5EF4-FFF2-40B4-BE49-F238E27FC236}">
                    <a16:creationId xmlns:a16="http://schemas.microsoft.com/office/drawing/2014/main" id="{1D5524A2-4CB5-46A2-92F3-0042A5FC481E}"/>
                  </a:ext>
                </a:extLst>
              </p:cNvPr>
              <p:cNvSpPr/>
              <p:nvPr/>
            </p:nvSpPr>
            <p:spPr>
              <a:xfrm rot="4104567" flipH="1">
                <a:off x="2282928" y="5746560"/>
                <a:ext cx="252027" cy="917211"/>
              </a:xfrm>
              <a:prstGeom prst="ca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5" name="円柱 144">
                <a:extLst>
                  <a:ext uri="{FF2B5EF4-FFF2-40B4-BE49-F238E27FC236}">
                    <a16:creationId xmlns:a16="http://schemas.microsoft.com/office/drawing/2014/main" id="{22F59F59-742C-4861-ACD4-A8CF438E0F25}"/>
                  </a:ext>
                </a:extLst>
              </p:cNvPr>
              <p:cNvSpPr/>
              <p:nvPr/>
            </p:nvSpPr>
            <p:spPr>
              <a:xfrm rot="4104567" flipH="1">
                <a:off x="2641330" y="5880843"/>
                <a:ext cx="311247" cy="341544"/>
              </a:xfrm>
              <a:prstGeom prst="can">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15" name="グループ化 114">
              <a:extLst>
                <a:ext uri="{FF2B5EF4-FFF2-40B4-BE49-F238E27FC236}">
                  <a16:creationId xmlns:a16="http://schemas.microsoft.com/office/drawing/2014/main" id="{61831931-7D68-4332-8494-64E7B4FD2F56}"/>
                </a:ext>
              </a:extLst>
            </p:cNvPr>
            <p:cNvGrpSpPr/>
            <p:nvPr/>
          </p:nvGrpSpPr>
          <p:grpSpPr>
            <a:xfrm>
              <a:off x="940353" y="1158448"/>
              <a:ext cx="1753484" cy="1920639"/>
              <a:chOff x="-126808" y="816879"/>
              <a:chExt cx="4837521" cy="5298667"/>
            </a:xfrm>
          </p:grpSpPr>
          <p:sp>
            <p:nvSpPr>
              <p:cNvPr id="135" name="直方体 134">
                <a:extLst>
                  <a:ext uri="{FF2B5EF4-FFF2-40B4-BE49-F238E27FC236}">
                    <a16:creationId xmlns:a16="http://schemas.microsoft.com/office/drawing/2014/main" id="{91808E82-AF62-40EE-A158-53F3D2DF80CF}"/>
                  </a:ext>
                </a:extLst>
              </p:cNvPr>
              <p:cNvSpPr/>
              <p:nvPr/>
            </p:nvSpPr>
            <p:spPr>
              <a:xfrm>
                <a:off x="-126808" y="5502981"/>
                <a:ext cx="1487978" cy="612565"/>
              </a:xfrm>
              <a:prstGeom prst="cube">
                <a:avLst>
                  <a:gd name="adj" fmla="val 69124"/>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6" name="直方体 135">
                <a:extLst>
                  <a:ext uri="{FF2B5EF4-FFF2-40B4-BE49-F238E27FC236}">
                    <a16:creationId xmlns:a16="http://schemas.microsoft.com/office/drawing/2014/main" id="{CADC0C09-A276-4B27-B83E-1AEB35DEE6A8}"/>
                  </a:ext>
                </a:extLst>
              </p:cNvPr>
              <p:cNvSpPr/>
              <p:nvPr/>
            </p:nvSpPr>
            <p:spPr>
              <a:xfrm>
                <a:off x="3721498" y="1449364"/>
                <a:ext cx="989215" cy="421146"/>
              </a:xfrm>
              <a:prstGeom prst="cube">
                <a:avLst>
                  <a:gd name="adj" fmla="val 42563"/>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7" name="楕円 136">
                <a:extLst>
                  <a:ext uri="{FF2B5EF4-FFF2-40B4-BE49-F238E27FC236}">
                    <a16:creationId xmlns:a16="http://schemas.microsoft.com/office/drawing/2014/main" id="{D34091BD-8B97-49C2-A178-038EC60AC09F}"/>
                  </a:ext>
                </a:extLst>
              </p:cNvPr>
              <p:cNvSpPr/>
              <p:nvPr/>
            </p:nvSpPr>
            <p:spPr>
              <a:xfrm>
                <a:off x="-34596" y="822534"/>
                <a:ext cx="374073" cy="37407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8" name="直方体 137">
                <a:extLst>
                  <a:ext uri="{FF2B5EF4-FFF2-40B4-BE49-F238E27FC236}">
                    <a16:creationId xmlns:a16="http://schemas.microsoft.com/office/drawing/2014/main" id="{2D46B00D-3F1A-495D-A679-823C948599C4}"/>
                  </a:ext>
                </a:extLst>
              </p:cNvPr>
              <p:cNvSpPr/>
              <p:nvPr/>
            </p:nvSpPr>
            <p:spPr>
              <a:xfrm rot="21211861">
                <a:off x="221045" y="1030438"/>
                <a:ext cx="245045" cy="4792910"/>
              </a:xfrm>
              <a:prstGeom prst="cub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9" name="楕円 138">
                <a:extLst>
                  <a:ext uri="{FF2B5EF4-FFF2-40B4-BE49-F238E27FC236}">
                    <a16:creationId xmlns:a16="http://schemas.microsoft.com/office/drawing/2014/main" id="{90295B0A-2559-49A2-AC2B-4DD971585109}"/>
                  </a:ext>
                </a:extLst>
              </p:cNvPr>
              <p:cNvSpPr/>
              <p:nvPr/>
            </p:nvSpPr>
            <p:spPr>
              <a:xfrm>
                <a:off x="4029065" y="816879"/>
                <a:ext cx="374073" cy="37407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0" name="直方体 139">
                <a:extLst>
                  <a:ext uri="{FF2B5EF4-FFF2-40B4-BE49-F238E27FC236}">
                    <a16:creationId xmlns:a16="http://schemas.microsoft.com/office/drawing/2014/main" id="{31F5A36B-C6F3-4723-BF43-FB24F452E4AD}"/>
                  </a:ext>
                </a:extLst>
              </p:cNvPr>
              <p:cNvSpPr/>
              <p:nvPr/>
            </p:nvSpPr>
            <p:spPr>
              <a:xfrm>
                <a:off x="4122721" y="967534"/>
                <a:ext cx="186763" cy="580755"/>
              </a:xfrm>
              <a:prstGeom prst="cub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1" name="直方体 140">
                <a:extLst>
                  <a:ext uri="{FF2B5EF4-FFF2-40B4-BE49-F238E27FC236}">
                    <a16:creationId xmlns:a16="http://schemas.microsoft.com/office/drawing/2014/main" id="{684A2127-5708-442B-83B0-2A7E2055E839}"/>
                  </a:ext>
                </a:extLst>
              </p:cNvPr>
              <p:cNvSpPr/>
              <p:nvPr/>
            </p:nvSpPr>
            <p:spPr>
              <a:xfrm rot="16200000" flipV="1">
                <a:off x="1989441" y="-1141453"/>
                <a:ext cx="237306" cy="4346691"/>
              </a:xfrm>
              <a:prstGeom prst="cub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2" name="楕円 141">
                <a:extLst>
                  <a:ext uri="{FF2B5EF4-FFF2-40B4-BE49-F238E27FC236}">
                    <a16:creationId xmlns:a16="http://schemas.microsoft.com/office/drawing/2014/main" id="{F8541133-91DA-43D0-8A56-EFF6A03200A6}"/>
                  </a:ext>
                </a:extLst>
              </p:cNvPr>
              <p:cNvSpPr/>
              <p:nvPr/>
            </p:nvSpPr>
            <p:spPr>
              <a:xfrm>
                <a:off x="-109022" y="844855"/>
                <a:ext cx="374073" cy="37407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3" name="楕円 142">
                <a:extLst>
                  <a:ext uri="{FF2B5EF4-FFF2-40B4-BE49-F238E27FC236}">
                    <a16:creationId xmlns:a16="http://schemas.microsoft.com/office/drawing/2014/main" id="{DB3E8135-D5A3-4B16-A7E8-1F999302D457}"/>
                  </a:ext>
                </a:extLst>
              </p:cNvPr>
              <p:cNvSpPr/>
              <p:nvPr/>
            </p:nvSpPr>
            <p:spPr>
              <a:xfrm>
                <a:off x="3968216" y="834169"/>
                <a:ext cx="374073" cy="374073"/>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grpSp>
        <p:nvGrpSpPr>
          <p:cNvPr id="26" name="グループ化 25">
            <a:extLst>
              <a:ext uri="{FF2B5EF4-FFF2-40B4-BE49-F238E27FC236}">
                <a16:creationId xmlns:a16="http://schemas.microsoft.com/office/drawing/2014/main" id="{ADDDAD1F-4E11-47C1-A52A-EEB5851F1D51}"/>
              </a:ext>
            </a:extLst>
          </p:cNvPr>
          <p:cNvGrpSpPr/>
          <p:nvPr/>
        </p:nvGrpSpPr>
        <p:grpSpPr>
          <a:xfrm>
            <a:off x="2105213" y="5512047"/>
            <a:ext cx="1248327" cy="788428"/>
            <a:chOff x="2205765" y="5703874"/>
            <a:chExt cx="1248327" cy="788428"/>
          </a:xfrm>
        </p:grpSpPr>
        <p:sp>
          <p:nvSpPr>
            <p:cNvPr id="150" name="直方体 149">
              <a:extLst>
                <a:ext uri="{FF2B5EF4-FFF2-40B4-BE49-F238E27FC236}">
                  <a16:creationId xmlns:a16="http://schemas.microsoft.com/office/drawing/2014/main" id="{571D57F3-440F-4CA6-A8A7-08765E207FE2}"/>
                </a:ext>
              </a:extLst>
            </p:cNvPr>
            <p:cNvSpPr/>
            <p:nvPr/>
          </p:nvSpPr>
          <p:spPr>
            <a:xfrm rot="5400000" flipH="1">
              <a:off x="2435715" y="5473924"/>
              <a:ext cx="788428" cy="1248327"/>
            </a:xfrm>
            <a:prstGeom prst="cube">
              <a:avLst>
                <a:gd name="adj" fmla="val 5027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8" name="楕円 147">
              <a:extLst>
                <a:ext uri="{FF2B5EF4-FFF2-40B4-BE49-F238E27FC236}">
                  <a16:creationId xmlns:a16="http://schemas.microsoft.com/office/drawing/2014/main" id="{25772B9C-A893-45AC-A788-9D253D66F22E}"/>
                </a:ext>
              </a:extLst>
            </p:cNvPr>
            <p:cNvSpPr/>
            <p:nvPr/>
          </p:nvSpPr>
          <p:spPr>
            <a:xfrm>
              <a:off x="2933746" y="6005673"/>
              <a:ext cx="117137" cy="68893"/>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5749A47E-70CA-47F8-B842-1E5EAA013DBA}"/>
              </a:ext>
            </a:extLst>
          </p:cNvPr>
          <p:cNvGrpSpPr/>
          <p:nvPr/>
        </p:nvGrpSpPr>
        <p:grpSpPr>
          <a:xfrm>
            <a:off x="823785" y="4159906"/>
            <a:ext cx="2667987" cy="2387373"/>
            <a:chOff x="924337" y="4351733"/>
            <a:chExt cx="2667987" cy="2387373"/>
          </a:xfrm>
        </p:grpSpPr>
        <p:cxnSp>
          <p:nvCxnSpPr>
            <p:cNvPr id="13" name="直線矢印コネクタ 12">
              <a:extLst>
                <a:ext uri="{FF2B5EF4-FFF2-40B4-BE49-F238E27FC236}">
                  <a16:creationId xmlns:a16="http://schemas.microsoft.com/office/drawing/2014/main" id="{2F91EC31-7346-4899-8563-ABE9531770E2}"/>
                </a:ext>
              </a:extLst>
            </p:cNvPr>
            <p:cNvCxnSpPr>
              <a:cxnSpLocks/>
            </p:cNvCxnSpPr>
            <p:nvPr/>
          </p:nvCxnSpPr>
          <p:spPr>
            <a:xfrm flipH="1">
              <a:off x="924337" y="5850822"/>
              <a:ext cx="2667987" cy="0"/>
            </a:xfrm>
            <a:prstGeom prst="straightConnector1">
              <a:avLst/>
            </a:prstGeom>
            <a:ln w="76200">
              <a:solidFill>
                <a:schemeClr val="accent2">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65" name="直線矢印コネクタ 164">
              <a:extLst>
                <a:ext uri="{FF2B5EF4-FFF2-40B4-BE49-F238E27FC236}">
                  <a16:creationId xmlns:a16="http://schemas.microsoft.com/office/drawing/2014/main" id="{DAE16A26-FEC7-4008-B85C-EAFE4941323C}"/>
                </a:ext>
              </a:extLst>
            </p:cNvPr>
            <p:cNvCxnSpPr>
              <a:cxnSpLocks/>
            </p:cNvCxnSpPr>
            <p:nvPr/>
          </p:nvCxnSpPr>
          <p:spPr>
            <a:xfrm flipH="1">
              <a:off x="2026304" y="5213942"/>
              <a:ext cx="1406391" cy="1525164"/>
            </a:xfrm>
            <a:prstGeom prst="straightConnector1">
              <a:avLst/>
            </a:prstGeom>
            <a:ln w="76200">
              <a:solidFill>
                <a:schemeClr val="accent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67" name="直線矢印コネクタ 166">
              <a:extLst>
                <a:ext uri="{FF2B5EF4-FFF2-40B4-BE49-F238E27FC236}">
                  <a16:creationId xmlns:a16="http://schemas.microsoft.com/office/drawing/2014/main" id="{82C1B72D-87DC-4C20-99E6-22DA704B208B}"/>
                </a:ext>
              </a:extLst>
            </p:cNvPr>
            <p:cNvCxnSpPr>
              <a:cxnSpLocks/>
            </p:cNvCxnSpPr>
            <p:nvPr/>
          </p:nvCxnSpPr>
          <p:spPr>
            <a:xfrm flipV="1">
              <a:off x="2846165" y="4351733"/>
              <a:ext cx="0" cy="2354393"/>
            </a:xfrm>
            <a:prstGeom prst="straightConnector1">
              <a:avLst/>
            </a:prstGeom>
            <a:ln w="76200">
              <a:solidFill>
                <a:schemeClr val="accent6">
                  <a:lumMod val="75000"/>
                </a:schemeClr>
              </a:solidFill>
              <a:tailEnd type="triangle"/>
            </a:ln>
          </p:spPr>
          <p:style>
            <a:lnRef idx="1">
              <a:schemeClr val="dk1"/>
            </a:lnRef>
            <a:fillRef idx="0">
              <a:schemeClr val="dk1"/>
            </a:fillRef>
            <a:effectRef idx="0">
              <a:schemeClr val="dk1"/>
            </a:effectRef>
            <a:fontRef idx="minor">
              <a:schemeClr val="tx1"/>
            </a:fontRef>
          </p:style>
        </p:cxnSp>
      </p:grpSp>
      <p:grpSp>
        <p:nvGrpSpPr>
          <p:cNvPr id="25" name="グループ化 24">
            <a:extLst>
              <a:ext uri="{FF2B5EF4-FFF2-40B4-BE49-F238E27FC236}">
                <a16:creationId xmlns:a16="http://schemas.microsoft.com/office/drawing/2014/main" id="{9A426D41-F88A-4A33-98F2-F16995434CAB}"/>
              </a:ext>
            </a:extLst>
          </p:cNvPr>
          <p:cNvGrpSpPr/>
          <p:nvPr/>
        </p:nvGrpSpPr>
        <p:grpSpPr>
          <a:xfrm>
            <a:off x="1117790" y="4159906"/>
            <a:ext cx="1943572" cy="1630568"/>
            <a:chOff x="1218342" y="4351733"/>
            <a:chExt cx="1943572" cy="1630568"/>
          </a:xfrm>
        </p:grpSpPr>
        <p:sp>
          <p:nvSpPr>
            <p:cNvPr id="149" name="弦 148">
              <a:extLst>
                <a:ext uri="{FF2B5EF4-FFF2-40B4-BE49-F238E27FC236}">
                  <a16:creationId xmlns:a16="http://schemas.microsoft.com/office/drawing/2014/main" id="{7D7D34A2-2099-4A5F-B8A7-BD90E6535AD6}"/>
                </a:ext>
              </a:extLst>
            </p:cNvPr>
            <p:cNvSpPr/>
            <p:nvPr/>
          </p:nvSpPr>
          <p:spPr>
            <a:xfrm rot="8241032">
              <a:off x="2658931" y="5056102"/>
              <a:ext cx="493046" cy="493046"/>
            </a:xfrm>
            <a:prstGeom prst="chord">
              <a:avLst>
                <a:gd name="adj1" fmla="val 2700000"/>
                <a:gd name="adj2" fmla="val 1340422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1" name="楕円 150">
              <a:extLst>
                <a:ext uri="{FF2B5EF4-FFF2-40B4-BE49-F238E27FC236}">
                  <a16:creationId xmlns:a16="http://schemas.microsoft.com/office/drawing/2014/main" id="{49DB0253-FF05-4645-B040-93D6B3DDBEAA}"/>
                </a:ext>
              </a:extLst>
            </p:cNvPr>
            <p:cNvSpPr/>
            <p:nvPr/>
          </p:nvSpPr>
          <p:spPr>
            <a:xfrm>
              <a:off x="1821190" y="4351733"/>
              <a:ext cx="443741" cy="443741"/>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2" name="円柱 151">
              <a:extLst>
                <a:ext uri="{FF2B5EF4-FFF2-40B4-BE49-F238E27FC236}">
                  <a16:creationId xmlns:a16="http://schemas.microsoft.com/office/drawing/2014/main" id="{82F39625-DC9E-4C2C-976C-084A3164F345}"/>
                </a:ext>
              </a:extLst>
            </p:cNvPr>
            <p:cNvSpPr/>
            <p:nvPr/>
          </p:nvSpPr>
          <p:spPr>
            <a:xfrm>
              <a:off x="2557111" y="5203154"/>
              <a:ext cx="604803" cy="772885"/>
            </a:xfrm>
            <a:prstGeom prst="can">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3" name="直方体 152">
              <a:extLst>
                <a:ext uri="{FF2B5EF4-FFF2-40B4-BE49-F238E27FC236}">
                  <a16:creationId xmlns:a16="http://schemas.microsoft.com/office/drawing/2014/main" id="{0F51C1B2-707E-4A11-BD90-8B42E40E93E5}"/>
                </a:ext>
              </a:extLst>
            </p:cNvPr>
            <p:cNvSpPr/>
            <p:nvPr/>
          </p:nvSpPr>
          <p:spPr>
            <a:xfrm rot="2313556">
              <a:off x="1926185" y="4735882"/>
              <a:ext cx="1146534" cy="330989"/>
            </a:xfrm>
            <a:prstGeom prst="cube">
              <a:avLst>
                <a:gd name="adj" fmla="val 26491"/>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4" name="弦 153">
              <a:extLst>
                <a:ext uri="{FF2B5EF4-FFF2-40B4-BE49-F238E27FC236}">
                  <a16:creationId xmlns:a16="http://schemas.microsoft.com/office/drawing/2014/main" id="{FAD56D45-A2BE-4B26-8F7E-996A520A99DA}"/>
                </a:ext>
              </a:extLst>
            </p:cNvPr>
            <p:cNvSpPr/>
            <p:nvPr/>
          </p:nvSpPr>
          <p:spPr>
            <a:xfrm rot="8241032">
              <a:off x="2596554" y="5079373"/>
              <a:ext cx="493046" cy="493046"/>
            </a:xfrm>
            <a:prstGeom prst="chord">
              <a:avLst>
                <a:gd name="adj1" fmla="val 2700000"/>
                <a:gd name="adj2" fmla="val 1340422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5" name="直方体 154">
              <a:extLst>
                <a:ext uri="{FF2B5EF4-FFF2-40B4-BE49-F238E27FC236}">
                  <a16:creationId xmlns:a16="http://schemas.microsoft.com/office/drawing/2014/main" id="{1F7025E9-FF93-40D9-B663-B20B794373CD}"/>
                </a:ext>
              </a:extLst>
            </p:cNvPr>
            <p:cNvSpPr/>
            <p:nvPr/>
          </p:nvSpPr>
          <p:spPr>
            <a:xfrm>
              <a:off x="2699289" y="5170174"/>
              <a:ext cx="213445" cy="182861"/>
            </a:xfrm>
            <a:prstGeom prst="cube">
              <a:avLst>
                <a:gd name="adj" fmla="val 37605"/>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ja-JP" altLang="en-US"/>
            </a:p>
          </p:txBody>
        </p:sp>
        <p:sp>
          <p:nvSpPr>
            <p:cNvPr id="156" name="楕円 155">
              <a:extLst>
                <a:ext uri="{FF2B5EF4-FFF2-40B4-BE49-F238E27FC236}">
                  <a16:creationId xmlns:a16="http://schemas.microsoft.com/office/drawing/2014/main" id="{C88DC02B-3215-42C0-A41A-42CC04A1CF37}"/>
                </a:ext>
              </a:extLst>
            </p:cNvPr>
            <p:cNvSpPr/>
            <p:nvPr/>
          </p:nvSpPr>
          <p:spPr>
            <a:xfrm>
              <a:off x="1525956" y="5167754"/>
              <a:ext cx="372044" cy="372044"/>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7" name="二等辺三角形 156">
              <a:extLst>
                <a:ext uri="{FF2B5EF4-FFF2-40B4-BE49-F238E27FC236}">
                  <a16:creationId xmlns:a16="http://schemas.microsoft.com/office/drawing/2014/main" id="{BBCC0A1F-B7A0-4CAB-8EFE-6F62AC9E33AA}"/>
                </a:ext>
              </a:extLst>
            </p:cNvPr>
            <p:cNvSpPr/>
            <p:nvPr/>
          </p:nvSpPr>
          <p:spPr>
            <a:xfrm rot="10800000">
              <a:off x="1265511" y="5788337"/>
              <a:ext cx="180784" cy="131479"/>
            </a:xfrm>
            <a:prstGeom prst="triangle">
              <a:avLst>
                <a:gd name="adj" fmla="val 30000"/>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8" name="直方体 157">
              <a:extLst>
                <a:ext uri="{FF2B5EF4-FFF2-40B4-BE49-F238E27FC236}">
                  <a16:creationId xmlns:a16="http://schemas.microsoft.com/office/drawing/2014/main" id="{F0874214-FF11-4C35-98BC-A6146138582A}"/>
                </a:ext>
              </a:extLst>
            </p:cNvPr>
            <p:cNvSpPr/>
            <p:nvPr/>
          </p:nvSpPr>
          <p:spPr>
            <a:xfrm>
              <a:off x="1218342" y="5721646"/>
              <a:ext cx="230804" cy="132431"/>
            </a:xfrm>
            <a:prstGeom prst="cube">
              <a:avLst>
                <a:gd name="adj" fmla="val 52302"/>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9" name="二等辺三角形 158">
              <a:extLst>
                <a:ext uri="{FF2B5EF4-FFF2-40B4-BE49-F238E27FC236}">
                  <a16:creationId xmlns:a16="http://schemas.microsoft.com/office/drawing/2014/main" id="{FEC40FFE-C48E-4E79-9B98-11F5B3887290}"/>
                </a:ext>
              </a:extLst>
            </p:cNvPr>
            <p:cNvSpPr/>
            <p:nvPr/>
          </p:nvSpPr>
          <p:spPr>
            <a:xfrm rot="10800000">
              <a:off x="1223713" y="5850822"/>
              <a:ext cx="166884" cy="131479"/>
            </a:xfrm>
            <a:prstGeom prst="triangle">
              <a:avLst>
                <a:gd name="adj" fmla="val 37272"/>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0" name="直方体 159">
              <a:extLst>
                <a:ext uri="{FF2B5EF4-FFF2-40B4-BE49-F238E27FC236}">
                  <a16:creationId xmlns:a16="http://schemas.microsoft.com/office/drawing/2014/main" id="{610A05FC-DCED-4AE6-96E8-E465D5DE6675}"/>
                </a:ext>
              </a:extLst>
            </p:cNvPr>
            <p:cNvSpPr/>
            <p:nvPr/>
          </p:nvSpPr>
          <p:spPr>
            <a:xfrm rot="6436712" flipH="1">
              <a:off x="1345299" y="4763092"/>
              <a:ext cx="999778" cy="330989"/>
            </a:xfrm>
            <a:prstGeom prst="cube">
              <a:avLst>
                <a:gd name="adj" fmla="val 26491"/>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1" name="円柱 160">
              <a:extLst>
                <a:ext uri="{FF2B5EF4-FFF2-40B4-BE49-F238E27FC236}">
                  <a16:creationId xmlns:a16="http://schemas.microsoft.com/office/drawing/2014/main" id="{7F70A95D-7B2E-464F-B07A-D340E807E0B3}"/>
                </a:ext>
              </a:extLst>
            </p:cNvPr>
            <p:cNvSpPr/>
            <p:nvPr/>
          </p:nvSpPr>
          <p:spPr>
            <a:xfrm>
              <a:off x="1261121" y="5513229"/>
              <a:ext cx="145245" cy="255908"/>
            </a:xfrm>
            <a:prstGeom prst="can">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2" name="楕円 161">
              <a:extLst>
                <a:ext uri="{FF2B5EF4-FFF2-40B4-BE49-F238E27FC236}">
                  <a16:creationId xmlns:a16="http://schemas.microsoft.com/office/drawing/2014/main" id="{5DF6C020-E5F8-4DF4-8E88-501B7C4E9CF5}"/>
                </a:ext>
              </a:extLst>
            </p:cNvPr>
            <p:cNvSpPr/>
            <p:nvPr/>
          </p:nvSpPr>
          <p:spPr>
            <a:xfrm>
              <a:off x="1744379" y="4402102"/>
              <a:ext cx="443741" cy="443741"/>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3" name="直方体 162">
              <a:extLst>
                <a:ext uri="{FF2B5EF4-FFF2-40B4-BE49-F238E27FC236}">
                  <a16:creationId xmlns:a16="http://schemas.microsoft.com/office/drawing/2014/main" id="{97B4C459-6C46-4AFB-B3D9-F586CCE08D73}"/>
                </a:ext>
              </a:extLst>
            </p:cNvPr>
            <p:cNvSpPr/>
            <p:nvPr/>
          </p:nvSpPr>
          <p:spPr>
            <a:xfrm>
              <a:off x="1231654" y="5337593"/>
              <a:ext cx="509343" cy="209051"/>
            </a:xfrm>
            <a:prstGeom prst="cub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4" name="楕円 163">
              <a:extLst>
                <a:ext uri="{FF2B5EF4-FFF2-40B4-BE49-F238E27FC236}">
                  <a16:creationId xmlns:a16="http://schemas.microsoft.com/office/drawing/2014/main" id="{92239EAB-D2DF-4A42-BB23-D1FCBFFD48BA}"/>
                </a:ext>
              </a:extLst>
            </p:cNvPr>
            <p:cNvSpPr/>
            <p:nvPr/>
          </p:nvSpPr>
          <p:spPr>
            <a:xfrm>
              <a:off x="1449146" y="5218123"/>
              <a:ext cx="372044" cy="372044"/>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168" name="テキスト ボックス 167">
            <a:extLst>
              <a:ext uri="{FF2B5EF4-FFF2-40B4-BE49-F238E27FC236}">
                <a16:creationId xmlns:a16="http://schemas.microsoft.com/office/drawing/2014/main" id="{2814E6CF-F176-4BC6-9509-24863E5F7FF0}"/>
              </a:ext>
            </a:extLst>
          </p:cNvPr>
          <p:cNvSpPr txBox="1"/>
          <p:nvPr/>
        </p:nvSpPr>
        <p:spPr>
          <a:xfrm>
            <a:off x="410391" y="5443079"/>
            <a:ext cx="370614" cy="400110"/>
          </a:xfrm>
          <a:prstGeom prst="rect">
            <a:avLst/>
          </a:prstGeom>
          <a:noFill/>
        </p:spPr>
        <p:txBody>
          <a:bodyPr wrap="none" rtlCol="0">
            <a:spAutoFit/>
          </a:bodyPr>
          <a:lstStyle/>
          <a:p>
            <a:r>
              <a:rPr kumimoji="1" lang="en-US" altLang="ja-JP" sz="2000" b="1" dirty="0">
                <a:latin typeface="Times New Roman" panose="02020603050405020304" pitchFamily="18" charset="0"/>
                <a:cs typeface="Times New Roman" panose="02020603050405020304" pitchFamily="18" charset="0"/>
              </a:rPr>
              <a:t>X</a:t>
            </a:r>
            <a:endParaRPr kumimoji="1" lang="ja-JP" altLang="en-US" b="1" dirty="0">
              <a:latin typeface="Times New Roman" panose="02020603050405020304" pitchFamily="18" charset="0"/>
              <a:cs typeface="Times New Roman" panose="02020603050405020304" pitchFamily="18" charset="0"/>
            </a:endParaRPr>
          </a:p>
        </p:txBody>
      </p:sp>
      <p:sp>
        <p:nvSpPr>
          <p:cNvPr id="169" name="テキスト ボックス 168">
            <a:extLst>
              <a:ext uri="{FF2B5EF4-FFF2-40B4-BE49-F238E27FC236}">
                <a16:creationId xmlns:a16="http://schemas.microsoft.com/office/drawing/2014/main" id="{13CFF4EE-2661-4DF9-B281-83F18A1769A0}"/>
              </a:ext>
            </a:extLst>
          </p:cNvPr>
          <p:cNvSpPr txBox="1"/>
          <p:nvPr/>
        </p:nvSpPr>
        <p:spPr>
          <a:xfrm>
            <a:off x="1509375" y="6347224"/>
            <a:ext cx="370614" cy="400110"/>
          </a:xfrm>
          <a:prstGeom prst="rect">
            <a:avLst/>
          </a:prstGeom>
          <a:noFill/>
        </p:spPr>
        <p:txBody>
          <a:bodyPr wrap="none" rtlCol="0">
            <a:spAutoFit/>
          </a:bodyPr>
          <a:lstStyle/>
          <a:p>
            <a:r>
              <a:rPr kumimoji="1" lang="en-US" altLang="ja-JP" sz="2000" b="1" dirty="0">
                <a:latin typeface="Times New Roman" panose="02020603050405020304" pitchFamily="18" charset="0"/>
                <a:cs typeface="Times New Roman" panose="02020603050405020304" pitchFamily="18" charset="0"/>
              </a:rPr>
              <a:t>Y</a:t>
            </a:r>
            <a:endParaRPr kumimoji="1" lang="ja-JP" altLang="en-US" b="1" dirty="0">
              <a:latin typeface="Times New Roman" panose="02020603050405020304" pitchFamily="18" charset="0"/>
              <a:cs typeface="Times New Roman" panose="02020603050405020304" pitchFamily="18" charset="0"/>
            </a:endParaRPr>
          </a:p>
        </p:txBody>
      </p:sp>
      <p:sp>
        <p:nvSpPr>
          <p:cNvPr id="170" name="テキスト ボックス 169">
            <a:extLst>
              <a:ext uri="{FF2B5EF4-FFF2-40B4-BE49-F238E27FC236}">
                <a16:creationId xmlns:a16="http://schemas.microsoft.com/office/drawing/2014/main" id="{A773ABF9-FD3A-4BC5-A75F-7141949DBC05}"/>
              </a:ext>
            </a:extLst>
          </p:cNvPr>
          <p:cNvSpPr txBox="1"/>
          <p:nvPr/>
        </p:nvSpPr>
        <p:spPr>
          <a:xfrm>
            <a:off x="2638884" y="3722954"/>
            <a:ext cx="356188" cy="400110"/>
          </a:xfrm>
          <a:prstGeom prst="rect">
            <a:avLst/>
          </a:prstGeom>
          <a:noFill/>
        </p:spPr>
        <p:txBody>
          <a:bodyPr wrap="none" rtlCol="0">
            <a:spAutoFit/>
          </a:bodyPr>
          <a:lstStyle/>
          <a:p>
            <a:r>
              <a:rPr lang="en-US" altLang="ja-JP" sz="2000" b="1" dirty="0">
                <a:latin typeface="Times New Roman" panose="02020603050405020304" pitchFamily="18" charset="0"/>
                <a:cs typeface="Times New Roman" panose="02020603050405020304" pitchFamily="18" charset="0"/>
              </a:rPr>
              <a:t>Z</a:t>
            </a:r>
            <a:endParaRPr kumimoji="1" lang="ja-JP" altLang="en-US" b="1" dirty="0">
              <a:latin typeface="Times New Roman" panose="02020603050405020304" pitchFamily="18" charset="0"/>
              <a:cs typeface="Times New Roman" panose="02020603050405020304" pitchFamily="18" charset="0"/>
            </a:endParaRPr>
          </a:p>
        </p:txBody>
      </p:sp>
      <p:pic>
        <p:nvPicPr>
          <p:cNvPr id="29" name="図 28">
            <a:extLst>
              <a:ext uri="{FF2B5EF4-FFF2-40B4-BE49-F238E27FC236}">
                <a16:creationId xmlns:a16="http://schemas.microsoft.com/office/drawing/2014/main" id="{67F27ED2-F61C-44C0-8A09-3B3D7988E3E7}"/>
              </a:ext>
            </a:extLst>
          </p:cNvPr>
          <p:cNvPicPr>
            <a:picLocks noChangeAspect="1"/>
          </p:cNvPicPr>
          <p:nvPr/>
        </p:nvPicPr>
        <p:blipFill>
          <a:blip r:embed="rId3"/>
          <a:stretch>
            <a:fillRect/>
          </a:stretch>
        </p:blipFill>
        <p:spPr>
          <a:xfrm>
            <a:off x="5205966" y="4122491"/>
            <a:ext cx="3474004" cy="2599969"/>
          </a:xfrm>
          <a:prstGeom prst="rect">
            <a:avLst/>
          </a:prstGeom>
        </p:spPr>
      </p:pic>
      <p:sp>
        <p:nvSpPr>
          <p:cNvPr id="30" name="テキスト ボックス 29">
            <a:extLst>
              <a:ext uri="{FF2B5EF4-FFF2-40B4-BE49-F238E27FC236}">
                <a16:creationId xmlns:a16="http://schemas.microsoft.com/office/drawing/2014/main" id="{7FDFAA4E-4E93-4AE1-BBD7-86DED1E7EE2B}"/>
              </a:ext>
            </a:extLst>
          </p:cNvPr>
          <p:cNvSpPr txBox="1"/>
          <p:nvPr/>
        </p:nvSpPr>
        <p:spPr>
          <a:xfrm>
            <a:off x="7727509" y="5843189"/>
            <a:ext cx="825867" cy="400110"/>
          </a:xfrm>
          <a:prstGeom prst="rect">
            <a:avLst/>
          </a:prstGeom>
          <a:solidFill>
            <a:schemeClr val="bg1"/>
          </a:solidFill>
        </p:spPr>
        <p:txBody>
          <a:bodyPr wrap="none" rtlCol="0">
            <a:spAutoFit/>
          </a:bodyPr>
          <a:lstStyle/>
          <a:p>
            <a:r>
              <a:rPr kumimoji="1" lang="en-US" altLang="ja-JP" sz="2000" dirty="0">
                <a:latin typeface="Times New Roman" panose="02020603050405020304" pitchFamily="18" charset="0"/>
                <a:cs typeface="Times New Roman" panose="02020603050405020304" pitchFamily="18" charset="0"/>
              </a:rPr>
              <a:t>180°</a:t>
            </a:r>
            <a:endParaRPr kumimoji="1" lang="ja-JP" altLang="en-US" sz="2000" dirty="0">
              <a:latin typeface="Times New Roman" panose="02020603050405020304" pitchFamily="18" charset="0"/>
              <a:cs typeface="Times New Roman" panose="02020603050405020304" pitchFamily="18" charset="0"/>
            </a:endParaRPr>
          </a:p>
        </p:txBody>
      </p:sp>
      <p:sp>
        <p:nvSpPr>
          <p:cNvPr id="171" name="テキスト ボックス 170">
            <a:extLst>
              <a:ext uri="{FF2B5EF4-FFF2-40B4-BE49-F238E27FC236}">
                <a16:creationId xmlns:a16="http://schemas.microsoft.com/office/drawing/2014/main" id="{BA6F2C38-02CB-4409-B4BB-6CF462920374}"/>
              </a:ext>
            </a:extLst>
          </p:cNvPr>
          <p:cNvSpPr txBox="1"/>
          <p:nvPr/>
        </p:nvSpPr>
        <p:spPr>
          <a:xfrm>
            <a:off x="5356166" y="5861803"/>
            <a:ext cx="708816" cy="400110"/>
          </a:xfrm>
          <a:prstGeom prst="rect">
            <a:avLst/>
          </a:prstGeom>
          <a:solidFill>
            <a:schemeClr val="bg1"/>
          </a:solidFill>
        </p:spPr>
        <p:txBody>
          <a:bodyPr wrap="square" rtlCol="0">
            <a:spAutoFit/>
          </a:bodyPr>
          <a:lstStyle/>
          <a:p>
            <a:pPr algn="ctr"/>
            <a:r>
              <a:rPr kumimoji="1" lang="en-US" altLang="ja-JP" sz="2000" dirty="0">
                <a:latin typeface="Times New Roman" panose="02020603050405020304" pitchFamily="18" charset="0"/>
                <a:cs typeface="Times New Roman" panose="02020603050405020304" pitchFamily="18" charset="0"/>
              </a:rPr>
              <a:t>0°</a:t>
            </a:r>
            <a:endParaRPr kumimoji="1" lang="ja-JP" altLang="en-US" sz="2000" dirty="0">
              <a:latin typeface="Times New Roman" panose="02020603050405020304" pitchFamily="18" charset="0"/>
              <a:cs typeface="Times New Roman" panose="02020603050405020304" pitchFamily="18" charset="0"/>
            </a:endParaRPr>
          </a:p>
        </p:txBody>
      </p:sp>
      <p:sp>
        <p:nvSpPr>
          <p:cNvPr id="2" name="楕円 1"/>
          <p:cNvSpPr/>
          <p:nvPr/>
        </p:nvSpPr>
        <p:spPr>
          <a:xfrm>
            <a:off x="6285833" y="4448892"/>
            <a:ext cx="186405" cy="186405"/>
          </a:xfrm>
          <a:prstGeom prst="ellipse">
            <a:avLst/>
          </a:prstGeom>
          <a:solidFill>
            <a:srgbClr val="DC5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p:cNvSpPr/>
          <p:nvPr/>
        </p:nvSpPr>
        <p:spPr>
          <a:xfrm>
            <a:off x="7314533" y="5190198"/>
            <a:ext cx="186405" cy="186405"/>
          </a:xfrm>
          <a:prstGeom prst="ellipse">
            <a:avLst/>
          </a:prstGeom>
          <a:solidFill>
            <a:srgbClr val="DC5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p:cNvSpPr>
            <a:spLocks noGrp="1"/>
          </p:cNvSpPr>
          <p:nvPr>
            <p:ph type="sldNum" sz="quarter" idx="12"/>
          </p:nvPr>
        </p:nvSpPr>
        <p:spPr/>
        <p:txBody>
          <a:bodyPr/>
          <a:lstStyle/>
          <a:p>
            <a:fld id="{8C9C3BA3-F2E4-4F2D-87E5-5154CA402B4F}" type="slidenum">
              <a:rPr kumimoji="1" lang="ja-JP" altLang="en-US" smtClean="0"/>
              <a:t>24</a:t>
            </a:fld>
            <a:endParaRPr kumimoji="1" lang="ja-JP" altLang="en-US" dirty="0"/>
          </a:p>
        </p:txBody>
      </p:sp>
    </p:spTree>
    <p:extLst>
      <p:ext uri="{BB962C8B-B14F-4D97-AF65-F5344CB8AC3E}">
        <p14:creationId xmlns:p14="http://schemas.microsoft.com/office/powerpoint/2010/main" val="2089482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3F6BE45C-5147-43D1-B80D-03BAADEF3E72}"/>
              </a:ext>
            </a:extLst>
          </p:cNvPr>
          <p:cNvSpPr/>
          <p:nvPr/>
        </p:nvSpPr>
        <p:spPr>
          <a:xfrm>
            <a:off x="1309402" y="-9306"/>
            <a:ext cx="6540223" cy="436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err="1"/>
              <a:t>AlexNet</a:t>
            </a:r>
            <a:r>
              <a:rPr lang="ja-JP" altLang="en-US" sz="2800" b="1" dirty="0"/>
              <a:t>の汎化性検証</a:t>
            </a:r>
            <a:endParaRPr kumimoji="1" lang="ja-JP" altLang="en-US" sz="2800" b="1" dirty="0"/>
          </a:p>
        </p:txBody>
      </p:sp>
      <p:sp>
        <p:nvSpPr>
          <p:cNvPr id="8" name="スライド番号プレースホルダー 7"/>
          <p:cNvSpPr>
            <a:spLocks noGrp="1"/>
          </p:cNvSpPr>
          <p:nvPr>
            <p:ph type="sldNum" sz="quarter" idx="12"/>
          </p:nvPr>
        </p:nvSpPr>
        <p:spPr/>
        <p:txBody>
          <a:bodyPr/>
          <a:lstStyle/>
          <a:p>
            <a:fld id="{8C9C3BA3-F2E4-4F2D-87E5-5154CA402B4F}" type="slidenum">
              <a:rPr kumimoji="1" lang="ja-JP" altLang="en-US" sz="1050" smtClean="0">
                <a:solidFill>
                  <a:schemeClr val="tx1"/>
                </a:solidFill>
              </a:rPr>
              <a:t>25</a:t>
            </a:fld>
            <a:endParaRPr kumimoji="1" lang="ja-JP" altLang="en-US" sz="1050" dirty="0">
              <a:solidFill>
                <a:schemeClr val="tx1"/>
              </a:solidFill>
            </a:endParaRPr>
          </a:p>
        </p:txBody>
      </p:sp>
      <p:graphicFrame>
        <p:nvGraphicFramePr>
          <p:cNvPr id="2" name="表 1"/>
          <p:cNvGraphicFramePr>
            <a:graphicFrameLocks noGrp="1"/>
          </p:cNvGraphicFramePr>
          <p:nvPr>
            <p:extLst>
              <p:ext uri="{D42A27DB-BD31-4B8C-83A1-F6EECF244321}">
                <p14:modId xmlns:p14="http://schemas.microsoft.com/office/powerpoint/2010/main" val="2004412570"/>
              </p:ext>
            </p:extLst>
          </p:nvPr>
        </p:nvGraphicFramePr>
        <p:xfrm>
          <a:off x="1163055" y="4729483"/>
          <a:ext cx="6832916" cy="1725928"/>
        </p:xfrm>
        <a:graphic>
          <a:graphicData uri="http://schemas.openxmlformats.org/drawingml/2006/table">
            <a:tbl>
              <a:tblPr firstRow="1" bandRow="1">
                <a:tableStyleId>{9D7B26C5-4107-4FEC-AEDC-1716B250A1EF}</a:tableStyleId>
              </a:tblPr>
              <a:tblGrid>
                <a:gridCol w="1708229">
                  <a:extLst>
                    <a:ext uri="{9D8B030D-6E8A-4147-A177-3AD203B41FA5}">
                      <a16:colId xmlns:a16="http://schemas.microsoft.com/office/drawing/2014/main" val="2107705"/>
                    </a:ext>
                  </a:extLst>
                </a:gridCol>
                <a:gridCol w="1708229">
                  <a:extLst>
                    <a:ext uri="{9D8B030D-6E8A-4147-A177-3AD203B41FA5}">
                      <a16:colId xmlns:a16="http://schemas.microsoft.com/office/drawing/2014/main" val="2317037506"/>
                    </a:ext>
                  </a:extLst>
                </a:gridCol>
                <a:gridCol w="1708229">
                  <a:extLst>
                    <a:ext uri="{9D8B030D-6E8A-4147-A177-3AD203B41FA5}">
                      <a16:colId xmlns:a16="http://schemas.microsoft.com/office/drawing/2014/main" val="730080970"/>
                    </a:ext>
                  </a:extLst>
                </a:gridCol>
                <a:gridCol w="1708229">
                  <a:extLst>
                    <a:ext uri="{9D8B030D-6E8A-4147-A177-3AD203B41FA5}">
                      <a16:colId xmlns:a16="http://schemas.microsoft.com/office/drawing/2014/main" val="3270397564"/>
                    </a:ext>
                  </a:extLst>
                </a:gridCol>
              </a:tblGrid>
              <a:tr h="431482">
                <a:tc>
                  <a:txBody>
                    <a:bodyPr/>
                    <a:lstStyle/>
                    <a:p>
                      <a:endParaRPr kumimoji="1" lang="ja-JP" altLang="en-US" sz="1600" dirty="0">
                        <a:latin typeface="Times New Roman" panose="02020603050405020304" pitchFamily="18" charset="0"/>
                        <a:cs typeface="Times New Roman" panose="02020603050405020304" pitchFamily="18" charset="0"/>
                      </a:endParaRPr>
                    </a:p>
                  </a:txBody>
                  <a:tcPr marL="106393" marR="106393" marT="53196" marB="53196"/>
                </a:tc>
                <a:tc>
                  <a:txBody>
                    <a:bodyPr/>
                    <a:lstStyle/>
                    <a:p>
                      <a:r>
                        <a:rPr kumimoji="1" lang="ja-JP" altLang="en-US" sz="1600" dirty="0">
                          <a:latin typeface="Times New Roman" panose="02020603050405020304" pitchFamily="18" charset="0"/>
                          <a:cs typeface="Times New Roman" panose="02020603050405020304" pitchFamily="18" charset="0"/>
                        </a:rPr>
                        <a:t>学習時間</a:t>
                      </a:r>
                    </a:p>
                  </a:txBody>
                  <a:tcPr marL="106393" marR="106393" marT="53196" marB="53196"/>
                </a:tc>
                <a:tc>
                  <a:txBody>
                    <a:bodyPr/>
                    <a:lstStyle/>
                    <a:p>
                      <a:r>
                        <a:rPr kumimoji="1" lang="ja-JP" altLang="en-US" sz="1600" dirty="0">
                          <a:latin typeface="Times New Roman" panose="02020603050405020304" pitchFamily="18" charset="0"/>
                          <a:cs typeface="Times New Roman" panose="02020603050405020304" pitchFamily="18" charset="0"/>
                        </a:rPr>
                        <a:t>検証精度</a:t>
                      </a:r>
                      <a:r>
                        <a:rPr kumimoji="1" lang="en-US" altLang="ja-JP" sz="1600" dirty="0">
                          <a:latin typeface="Times New Roman" panose="02020603050405020304" pitchFamily="18" charset="0"/>
                          <a:cs typeface="Times New Roman" panose="02020603050405020304" pitchFamily="18" charset="0"/>
                        </a:rPr>
                        <a:t>[%]</a:t>
                      </a:r>
                      <a:endParaRPr kumimoji="1" lang="ja-JP" altLang="en-US" sz="1600" dirty="0">
                        <a:latin typeface="Times New Roman" panose="02020603050405020304" pitchFamily="18" charset="0"/>
                        <a:cs typeface="Times New Roman" panose="02020603050405020304" pitchFamily="18" charset="0"/>
                      </a:endParaRPr>
                    </a:p>
                  </a:txBody>
                  <a:tcPr marL="106393" marR="106393" marT="53196" marB="53196"/>
                </a:tc>
                <a:tc>
                  <a:txBody>
                    <a:bodyPr/>
                    <a:lstStyle/>
                    <a:p>
                      <a:r>
                        <a:rPr kumimoji="1" lang="ja-JP" altLang="en-US" sz="1600" dirty="0">
                          <a:latin typeface="Times New Roman" panose="02020603050405020304" pitchFamily="18" charset="0"/>
                          <a:cs typeface="Times New Roman" panose="02020603050405020304" pitchFamily="18" charset="0"/>
                        </a:rPr>
                        <a:t>テスト精度</a:t>
                      </a:r>
                      <a:r>
                        <a:rPr kumimoji="1" lang="en-US" altLang="ja-JP" sz="1600" dirty="0">
                          <a:latin typeface="Times New Roman" panose="02020603050405020304" pitchFamily="18" charset="0"/>
                          <a:cs typeface="Times New Roman" panose="02020603050405020304" pitchFamily="18" charset="0"/>
                        </a:rPr>
                        <a:t>[%]</a:t>
                      </a:r>
                      <a:endParaRPr kumimoji="1" lang="ja-JP" altLang="en-US" sz="1600" dirty="0">
                        <a:latin typeface="Times New Roman" panose="02020603050405020304" pitchFamily="18" charset="0"/>
                        <a:cs typeface="Times New Roman" panose="02020603050405020304" pitchFamily="18" charset="0"/>
                      </a:endParaRPr>
                    </a:p>
                  </a:txBody>
                  <a:tcPr marL="106393" marR="106393" marT="53196" marB="53196"/>
                </a:tc>
                <a:extLst>
                  <a:ext uri="{0D108BD9-81ED-4DB2-BD59-A6C34878D82A}">
                    <a16:rowId xmlns:a16="http://schemas.microsoft.com/office/drawing/2014/main" val="1862817442"/>
                  </a:ext>
                </a:extLst>
              </a:tr>
              <a:tr h="431482">
                <a:tc>
                  <a:txBody>
                    <a:bodyPr/>
                    <a:lstStyle/>
                    <a:p>
                      <a:r>
                        <a:rPr kumimoji="1" lang="en-US" altLang="ja-JP" sz="1600" dirty="0">
                          <a:latin typeface="Times New Roman" panose="02020603050405020304" pitchFamily="18" charset="0"/>
                          <a:cs typeface="Times New Roman" panose="02020603050405020304" pitchFamily="18" charset="0"/>
                        </a:rPr>
                        <a:t>AlexNet_1</a:t>
                      </a:r>
                      <a:endParaRPr kumimoji="1" lang="ja-JP" altLang="en-US" sz="1600" dirty="0">
                        <a:latin typeface="Times New Roman" panose="02020603050405020304" pitchFamily="18" charset="0"/>
                        <a:cs typeface="Times New Roman" panose="02020603050405020304" pitchFamily="18" charset="0"/>
                      </a:endParaRPr>
                    </a:p>
                  </a:txBody>
                  <a:tcPr marL="106393" marR="106393" marT="53196" marB="53196"/>
                </a:tc>
                <a:tc>
                  <a:txBody>
                    <a:bodyPr/>
                    <a:lstStyle/>
                    <a:p>
                      <a:r>
                        <a:rPr kumimoji="1" lang="en-US" altLang="ja-JP" sz="1600" dirty="0">
                          <a:latin typeface="Times New Roman" panose="02020603050405020304" pitchFamily="18" charset="0"/>
                          <a:cs typeface="Times New Roman" panose="02020603050405020304" pitchFamily="18" charset="0"/>
                        </a:rPr>
                        <a:t>2</a:t>
                      </a:r>
                      <a:r>
                        <a:rPr kumimoji="1" lang="ja-JP" altLang="en-US" sz="1600" dirty="0">
                          <a:latin typeface="Times New Roman" panose="02020603050405020304" pitchFamily="18" charset="0"/>
                          <a:cs typeface="Times New Roman" panose="02020603050405020304" pitchFamily="18" charset="0"/>
                        </a:rPr>
                        <a:t>時間</a:t>
                      </a:r>
                      <a:r>
                        <a:rPr kumimoji="1" lang="en-US" altLang="ja-JP" sz="1600" dirty="0">
                          <a:latin typeface="Times New Roman" panose="02020603050405020304" pitchFamily="18" charset="0"/>
                          <a:cs typeface="Times New Roman" panose="02020603050405020304" pitchFamily="18" charset="0"/>
                        </a:rPr>
                        <a:t>37</a:t>
                      </a:r>
                      <a:r>
                        <a:rPr kumimoji="1" lang="ja-JP" altLang="en-US" sz="1600" dirty="0">
                          <a:latin typeface="Times New Roman" panose="02020603050405020304" pitchFamily="18" charset="0"/>
                          <a:cs typeface="Times New Roman" panose="02020603050405020304" pitchFamily="18" charset="0"/>
                        </a:rPr>
                        <a:t>分</a:t>
                      </a:r>
                    </a:p>
                  </a:txBody>
                  <a:tcPr marL="106393" marR="106393" marT="53196" marB="53196"/>
                </a:tc>
                <a:tc>
                  <a:txBody>
                    <a:bodyPr/>
                    <a:lstStyle/>
                    <a:p>
                      <a:r>
                        <a:rPr kumimoji="1" lang="en-US" altLang="ja-JP" sz="1600" dirty="0">
                          <a:latin typeface="Times New Roman" panose="02020603050405020304" pitchFamily="18" charset="0"/>
                          <a:cs typeface="Times New Roman" panose="02020603050405020304" pitchFamily="18" charset="0"/>
                        </a:rPr>
                        <a:t>99.44</a:t>
                      </a:r>
                      <a:endParaRPr kumimoji="1" lang="ja-JP" altLang="en-US" sz="1600" dirty="0">
                        <a:latin typeface="Times New Roman" panose="02020603050405020304" pitchFamily="18" charset="0"/>
                        <a:cs typeface="Times New Roman" panose="02020603050405020304" pitchFamily="18" charset="0"/>
                      </a:endParaRPr>
                    </a:p>
                  </a:txBody>
                  <a:tcPr marL="106393" marR="106393" marT="53196" marB="53196"/>
                </a:tc>
                <a:tc>
                  <a:txBody>
                    <a:bodyPr/>
                    <a:lstStyle/>
                    <a:p>
                      <a:r>
                        <a:rPr kumimoji="1" lang="en-US" altLang="ja-JP" sz="1600" dirty="0">
                          <a:latin typeface="Times New Roman" panose="02020603050405020304" pitchFamily="18" charset="0"/>
                          <a:cs typeface="Times New Roman" panose="02020603050405020304" pitchFamily="18" charset="0"/>
                        </a:rPr>
                        <a:t>24.15</a:t>
                      </a:r>
                      <a:endParaRPr kumimoji="1" lang="ja-JP" altLang="en-US" sz="1600" dirty="0">
                        <a:latin typeface="Times New Roman" panose="02020603050405020304" pitchFamily="18" charset="0"/>
                        <a:cs typeface="Times New Roman" panose="02020603050405020304" pitchFamily="18" charset="0"/>
                      </a:endParaRPr>
                    </a:p>
                  </a:txBody>
                  <a:tcPr marL="106393" marR="106393" marT="53196" marB="53196"/>
                </a:tc>
                <a:extLst>
                  <a:ext uri="{0D108BD9-81ED-4DB2-BD59-A6C34878D82A}">
                    <a16:rowId xmlns:a16="http://schemas.microsoft.com/office/drawing/2014/main" val="3539857122"/>
                  </a:ext>
                </a:extLst>
              </a:tr>
              <a:tr h="431482">
                <a:tc>
                  <a:txBody>
                    <a:bodyPr/>
                    <a:lstStyle/>
                    <a:p>
                      <a:r>
                        <a:rPr kumimoji="1" lang="en-US" altLang="ja-JP" sz="1600" dirty="0">
                          <a:latin typeface="Times New Roman" panose="02020603050405020304" pitchFamily="18" charset="0"/>
                          <a:cs typeface="Times New Roman" panose="02020603050405020304" pitchFamily="18" charset="0"/>
                        </a:rPr>
                        <a:t>AlexNet_2</a:t>
                      </a:r>
                      <a:endParaRPr kumimoji="1" lang="ja-JP" altLang="en-US" sz="1600" dirty="0">
                        <a:latin typeface="Times New Roman" panose="02020603050405020304" pitchFamily="18" charset="0"/>
                        <a:cs typeface="Times New Roman" panose="02020603050405020304" pitchFamily="18" charset="0"/>
                      </a:endParaRPr>
                    </a:p>
                  </a:txBody>
                  <a:tcPr marL="106393" marR="106393" marT="53196" marB="53196"/>
                </a:tc>
                <a:tc>
                  <a:txBody>
                    <a:bodyPr/>
                    <a:lstStyle/>
                    <a:p>
                      <a:r>
                        <a:rPr kumimoji="1" lang="en-US" altLang="ja-JP" sz="1600" dirty="0">
                          <a:latin typeface="Times New Roman" panose="02020603050405020304" pitchFamily="18" charset="0"/>
                          <a:cs typeface="Times New Roman" panose="02020603050405020304" pitchFamily="18" charset="0"/>
                        </a:rPr>
                        <a:t>1</a:t>
                      </a:r>
                      <a:r>
                        <a:rPr kumimoji="1" lang="ja-JP" altLang="en-US" sz="1600" dirty="0">
                          <a:latin typeface="Times New Roman" panose="02020603050405020304" pitchFamily="18" charset="0"/>
                          <a:cs typeface="Times New Roman" panose="02020603050405020304" pitchFamily="18" charset="0"/>
                        </a:rPr>
                        <a:t>時間</a:t>
                      </a:r>
                      <a:r>
                        <a:rPr kumimoji="1" lang="en-US" altLang="ja-JP" sz="1600" dirty="0">
                          <a:latin typeface="Times New Roman" panose="02020603050405020304" pitchFamily="18" charset="0"/>
                          <a:cs typeface="Times New Roman" panose="02020603050405020304" pitchFamily="18" charset="0"/>
                        </a:rPr>
                        <a:t>49</a:t>
                      </a:r>
                      <a:r>
                        <a:rPr kumimoji="1" lang="ja-JP" altLang="en-US" sz="1600" dirty="0">
                          <a:latin typeface="Times New Roman" panose="02020603050405020304" pitchFamily="18" charset="0"/>
                          <a:cs typeface="Times New Roman" panose="02020603050405020304" pitchFamily="18" charset="0"/>
                        </a:rPr>
                        <a:t>分</a:t>
                      </a:r>
                    </a:p>
                  </a:txBody>
                  <a:tcPr marL="106393" marR="106393" marT="53196" marB="53196"/>
                </a:tc>
                <a:tc>
                  <a:txBody>
                    <a:bodyPr/>
                    <a:lstStyle/>
                    <a:p>
                      <a:r>
                        <a:rPr kumimoji="1" lang="en-US" altLang="ja-JP" sz="1600" dirty="0">
                          <a:latin typeface="Times New Roman" panose="02020603050405020304" pitchFamily="18" charset="0"/>
                          <a:cs typeface="Times New Roman" panose="02020603050405020304" pitchFamily="18" charset="0"/>
                        </a:rPr>
                        <a:t>98.93</a:t>
                      </a:r>
                      <a:endParaRPr kumimoji="1" lang="ja-JP" altLang="en-US" sz="1600" dirty="0">
                        <a:latin typeface="Times New Roman" panose="02020603050405020304" pitchFamily="18" charset="0"/>
                        <a:cs typeface="Times New Roman" panose="02020603050405020304" pitchFamily="18" charset="0"/>
                      </a:endParaRPr>
                    </a:p>
                  </a:txBody>
                  <a:tcPr marL="106393" marR="106393" marT="53196" marB="53196"/>
                </a:tc>
                <a:tc>
                  <a:txBody>
                    <a:bodyPr/>
                    <a:lstStyle/>
                    <a:p>
                      <a:r>
                        <a:rPr kumimoji="1" lang="en-US" altLang="ja-JP" sz="1600" dirty="0">
                          <a:latin typeface="Times New Roman" panose="02020603050405020304" pitchFamily="18" charset="0"/>
                          <a:cs typeface="Times New Roman" panose="02020603050405020304" pitchFamily="18" charset="0"/>
                        </a:rPr>
                        <a:t>24.20</a:t>
                      </a:r>
                      <a:endParaRPr kumimoji="1" lang="ja-JP" altLang="en-US" sz="1600" dirty="0">
                        <a:latin typeface="Times New Roman" panose="02020603050405020304" pitchFamily="18" charset="0"/>
                        <a:cs typeface="Times New Roman" panose="02020603050405020304" pitchFamily="18" charset="0"/>
                      </a:endParaRPr>
                    </a:p>
                  </a:txBody>
                  <a:tcPr marL="106393" marR="106393" marT="53196" marB="53196"/>
                </a:tc>
                <a:extLst>
                  <a:ext uri="{0D108BD9-81ED-4DB2-BD59-A6C34878D82A}">
                    <a16:rowId xmlns:a16="http://schemas.microsoft.com/office/drawing/2014/main" val="2938993082"/>
                  </a:ext>
                </a:extLst>
              </a:tr>
              <a:tr h="431482">
                <a:tc>
                  <a:txBody>
                    <a:bodyPr/>
                    <a:lstStyle/>
                    <a:p>
                      <a:r>
                        <a:rPr kumimoji="1" lang="en-US" altLang="ja-JP" sz="1600" dirty="0">
                          <a:latin typeface="Times New Roman" panose="02020603050405020304" pitchFamily="18" charset="0"/>
                          <a:cs typeface="Times New Roman" panose="02020603050405020304" pitchFamily="18" charset="0"/>
                        </a:rPr>
                        <a:t>AlexNet_3</a:t>
                      </a:r>
                      <a:endParaRPr kumimoji="1" lang="ja-JP" altLang="en-US" sz="1600" dirty="0">
                        <a:latin typeface="Times New Roman" panose="02020603050405020304" pitchFamily="18" charset="0"/>
                        <a:cs typeface="Times New Roman" panose="02020603050405020304" pitchFamily="18" charset="0"/>
                      </a:endParaRPr>
                    </a:p>
                  </a:txBody>
                  <a:tcPr marL="106393" marR="106393" marT="53196" marB="53196"/>
                </a:tc>
                <a:tc>
                  <a:txBody>
                    <a:bodyPr/>
                    <a:lstStyle/>
                    <a:p>
                      <a:r>
                        <a:rPr kumimoji="1" lang="en-US" altLang="ja-JP" sz="1600" dirty="0">
                          <a:latin typeface="Times New Roman" panose="02020603050405020304" pitchFamily="18" charset="0"/>
                          <a:cs typeface="Times New Roman" panose="02020603050405020304" pitchFamily="18" charset="0"/>
                        </a:rPr>
                        <a:t>2</a:t>
                      </a:r>
                      <a:r>
                        <a:rPr kumimoji="1" lang="ja-JP" altLang="en-US" sz="1600" dirty="0">
                          <a:latin typeface="Times New Roman" panose="02020603050405020304" pitchFamily="18" charset="0"/>
                          <a:cs typeface="Times New Roman" panose="02020603050405020304" pitchFamily="18" charset="0"/>
                        </a:rPr>
                        <a:t>時間</a:t>
                      </a:r>
                      <a:r>
                        <a:rPr kumimoji="1" lang="en-US" altLang="ja-JP" sz="1600" dirty="0">
                          <a:latin typeface="Times New Roman" panose="02020603050405020304" pitchFamily="18" charset="0"/>
                          <a:cs typeface="Times New Roman" panose="02020603050405020304" pitchFamily="18" charset="0"/>
                        </a:rPr>
                        <a:t>22</a:t>
                      </a:r>
                      <a:r>
                        <a:rPr kumimoji="1" lang="ja-JP" altLang="en-US" sz="1600" dirty="0">
                          <a:latin typeface="Times New Roman" panose="02020603050405020304" pitchFamily="18" charset="0"/>
                          <a:cs typeface="Times New Roman" panose="02020603050405020304" pitchFamily="18" charset="0"/>
                        </a:rPr>
                        <a:t>分</a:t>
                      </a:r>
                    </a:p>
                  </a:txBody>
                  <a:tcPr marL="106393" marR="106393" marT="53196" marB="53196"/>
                </a:tc>
                <a:tc>
                  <a:txBody>
                    <a:bodyPr/>
                    <a:lstStyle/>
                    <a:p>
                      <a:r>
                        <a:rPr kumimoji="1" lang="en-US" altLang="ja-JP" sz="1600" dirty="0">
                          <a:latin typeface="Times New Roman" panose="02020603050405020304" pitchFamily="18" charset="0"/>
                          <a:cs typeface="Times New Roman" panose="02020603050405020304" pitchFamily="18" charset="0"/>
                        </a:rPr>
                        <a:t>99.24</a:t>
                      </a:r>
                      <a:endParaRPr kumimoji="1" lang="ja-JP" altLang="en-US" sz="1600" dirty="0">
                        <a:latin typeface="Times New Roman" panose="02020603050405020304" pitchFamily="18" charset="0"/>
                        <a:cs typeface="Times New Roman" panose="02020603050405020304" pitchFamily="18" charset="0"/>
                      </a:endParaRPr>
                    </a:p>
                  </a:txBody>
                  <a:tcPr marL="106393" marR="106393" marT="53196" marB="53196"/>
                </a:tc>
                <a:tc>
                  <a:txBody>
                    <a:bodyPr/>
                    <a:lstStyle/>
                    <a:p>
                      <a:r>
                        <a:rPr kumimoji="1" lang="en-US" altLang="ja-JP" sz="1600" dirty="0">
                          <a:latin typeface="Times New Roman" panose="02020603050405020304" pitchFamily="18" charset="0"/>
                          <a:cs typeface="Times New Roman" panose="02020603050405020304" pitchFamily="18" charset="0"/>
                        </a:rPr>
                        <a:t>24.46</a:t>
                      </a:r>
                      <a:endParaRPr kumimoji="1" lang="ja-JP" altLang="en-US" sz="1600" dirty="0">
                        <a:latin typeface="Times New Roman" panose="02020603050405020304" pitchFamily="18" charset="0"/>
                        <a:cs typeface="Times New Roman" panose="02020603050405020304" pitchFamily="18" charset="0"/>
                      </a:endParaRPr>
                    </a:p>
                  </a:txBody>
                  <a:tcPr marL="106393" marR="106393" marT="53196" marB="53196"/>
                </a:tc>
                <a:extLst>
                  <a:ext uri="{0D108BD9-81ED-4DB2-BD59-A6C34878D82A}">
                    <a16:rowId xmlns:a16="http://schemas.microsoft.com/office/drawing/2014/main" val="3671880052"/>
                  </a:ext>
                </a:extLst>
              </a:tr>
            </a:tbl>
          </a:graphicData>
        </a:graphic>
      </p:graphicFrame>
      <p:grpSp>
        <p:nvGrpSpPr>
          <p:cNvPr id="18" name="グループ化 17"/>
          <p:cNvGrpSpPr/>
          <p:nvPr/>
        </p:nvGrpSpPr>
        <p:grpSpPr>
          <a:xfrm>
            <a:off x="2370999" y="863036"/>
            <a:ext cx="4417028" cy="3611410"/>
            <a:chOff x="2370999" y="863036"/>
            <a:chExt cx="4417028" cy="3611410"/>
          </a:xfrm>
        </p:grpSpPr>
        <p:pic>
          <p:nvPicPr>
            <p:cNvPr id="14" name="図 13"/>
            <p:cNvPicPr>
              <a:picLocks noChangeAspect="1"/>
            </p:cNvPicPr>
            <p:nvPr/>
          </p:nvPicPr>
          <p:blipFill rotWithShape="1">
            <a:blip r:embed="rId3">
              <a:extLst>
                <a:ext uri="{28A0092B-C50C-407E-A947-70E740481C1C}">
                  <a14:useLocalDpi xmlns:a14="http://schemas.microsoft.com/office/drawing/2010/main" val="0"/>
                </a:ext>
              </a:extLst>
            </a:blip>
            <a:srcRect r="61539" b="23066"/>
            <a:stretch/>
          </p:blipFill>
          <p:spPr>
            <a:xfrm>
              <a:off x="2370999" y="863036"/>
              <a:ext cx="4417028" cy="3611410"/>
            </a:xfrm>
            <a:prstGeom prst="rect">
              <a:avLst/>
            </a:prstGeom>
          </p:spPr>
        </p:pic>
        <p:sp>
          <p:nvSpPr>
            <p:cNvPr id="15" name="正方形/長方形 14"/>
            <p:cNvSpPr/>
            <p:nvPr/>
          </p:nvSpPr>
          <p:spPr>
            <a:xfrm>
              <a:off x="2370999" y="1663700"/>
              <a:ext cx="4417028" cy="146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370999" y="2595716"/>
              <a:ext cx="4417028" cy="146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2370999" y="3527732"/>
              <a:ext cx="4417028" cy="146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9" name="テキスト ボックス 18"/>
          <p:cNvSpPr txBox="1"/>
          <p:nvPr/>
        </p:nvSpPr>
        <p:spPr>
          <a:xfrm>
            <a:off x="2306665" y="508402"/>
            <a:ext cx="3185487" cy="369332"/>
          </a:xfrm>
          <a:prstGeom prst="rect">
            <a:avLst/>
          </a:prstGeom>
          <a:noFill/>
        </p:spPr>
        <p:txBody>
          <a:bodyPr wrap="none" rtlCol="0">
            <a:spAutoFit/>
          </a:bodyPr>
          <a:lstStyle/>
          <a:p>
            <a:r>
              <a:rPr kumimoji="1" lang="ja-JP" altLang="en-US" dirty="0"/>
              <a:t>テストで使用した画像の一部</a:t>
            </a:r>
          </a:p>
        </p:txBody>
      </p:sp>
    </p:spTree>
    <p:extLst>
      <p:ext uri="{BB962C8B-B14F-4D97-AF65-F5344CB8AC3E}">
        <p14:creationId xmlns:p14="http://schemas.microsoft.com/office/powerpoint/2010/main" val="4223122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正方形/長方形 104"/>
          <p:cNvSpPr/>
          <p:nvPr/>
        </p:nvSpPr>
        <p:spPr>
          <a:xfrm>
            <a:off x="4536437" y="1446765"/>
            <a:ext cx="3878670" cy="4605774"/>
          </a:xfrm>
          <a:prstGeom prst="rect">
            <a:avLst/>
          </a:prstGeom>
          <a:solidFill>
            <a:schemeClr val="accent4">
              <a:lumMod val="20000"/>
              <a:lumOff val="8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317639" y="1442141"/>
            <a:ext cx="3585853" cy="4610398"/>
          </a:xfrm>
          <a:prstGeom prst="rect">
            <a:avLst/>
          </a:prstGeom>
          <a:solidFill>
            <a:schemeClr val="accent6">
              <a:lumMod val="20000"/>
              <a:lumOff val="80000"/>
            </a:schemeClr>
          </a:solid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3F6BE45C-5147-43D1-B80D-03BAADEF3E72}"/>
              </a:ext>
            </a:extLst>
          </p:cNvPr>
          <p:cNvSpPr/>
          <p:nvPr/>
        </p:nvSpPr>
        <p:spPr>
          <a:xfrm>
            <a:off x="1309402" y="-9306"/>
            <a:ext cx="6540223" cy="436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研究の目的</a:t>
            </a:r>
            <a:endParaRPr kumimoji="1" lang="ja-JP" altLang="en-US" sz="2800" b="1" dirty="0"/>
          </a:p>
        </p:txBody>
      </p:sp>
      <p:sp>
        <p:nvSpPr>
          <p:cNvPr id="5" name="テキスト ボックス 4">
            <a:extLst>
              <a:ext uri="{FF2B5EF4-FFF2-40B4-BE49-F238E27FC236}">
                <a16:creationId xmlns:a16="http://schemas.microsoft.com/office/drawing/2014/main" id="{7369AB32-7333-4735-8363-F4B1C95AE35E}"/>
              </a:ext>
            </a:extLst>
          </p:cNvPr>
          <p:cNvSpPr txBox="1"/>
          <p:nvPr/>
        </p:nvSpPr>
        <p:spPr>
          <a:xfrm>
            <a:off x="636794" y="734425"/>
            <a:ext cx="2492990" cy="646331"/>
          </a:xfrm>
          <a:prstGeom prst="rect">
            <a:avLst/>
          </a:prstGeom>
          <a:noFill/>
        </p:spPr>
        <p:txBody>
          <a:bodyPr wrap="none" rtlCol="0">
            <a:spAutoFit/>
          </a:bodyPr>
          <a:lstStyle/>
          <a:p>
            <a:r>
              <a:rPr kumimoji="1" lang="ja-JP" altLang="en-US" dirty="0"/>
              <a:t>これまで研究室で</a:t>
            </a:r>
            <a:endParaRPr kumimoji="1" lang="en-US" altLang="ja-JP" dirty="0"/>
          </a:p>
          <a:p>
            <a:r>
              <a:rPr kumimoji="1" lang="ja-JP" altLang="en-US" dirty="0"/>
              <a:t>開発していたシステム</a:t>
            </a:r>
          </a:p>
        </p:txBody>
      </p:sp>
      <p:grpSp>
        <p:nvGrpSpPr>
          <p:cNvPr id="2" name="グループ化 1"/>
          <p:cNvGrpSpPr/>
          <p:nvPr/>
        </p:nvGrpSpPr>
        <p:grpSpPr>
          <a:xfrm>
            <a:off x="514370" y="2153742"/>
            <a:ext cx="3192390" cy="1897088"/>
            <a:chOff x="359852" y="1383283"/>
            <a:chExt cx="3192390" cy="1897088"/>
          </a:xfrm>
        </p:grpSpPr>
        <p:grpSp>
          <p:nvGrpSpPr>
            <p:cNvPr id="138" name="グループ化 137">
              <a:extLst>
                <a:ext uri="{FF2B5EF4-FFF2-40B4-BE49-F238E27FC236}">
                  <a16:creationId xmlns:a16="http://schemas.microsoft.com/office/drawing/2014/main" id="{54A8EDD6-DBA7-47A0-934C-D2114D8FC953}"/>
                </a:ext>
              </a:extLst>
            </p:cNvPr>
            <p:cNvGrpSpPr/>
            <p:nvPr/>
          </p:nvGrpSpPr>
          <p:grpSpPr>
            <a:xfrm>
              <a:off x="359852" y="1693692"/>
              <a:ext cx="703910" cy="651752"/>
              <a:chOff x="929594" y="2464575"/>
              <a:chExt cx="878155" cy="813086"/>
            </a:xfrm>
          </p:grpSpPr>
          <p:sp>
            <p:nvSpPr>
              <p:cNvPr id="146" name="平行四辺形 145">
                <a:extLst>
                  <a:ext uri="{FF2B5EF4-FFF2-40B4-BE49-F238E27FC236}">
                    <a16:creationId xmlns:a16="http://schemas.microsoft.com/office/drawing/2014/main" id="{BC2CDD7B-1BF4-40D3-BCE3-7E63EA20BDDC}"/>
                  </a:ext>
                </a:extLst>
              </p:cNvPr>
              <p:cNvSpPr/>
              <p:nvPr/>
            </p:nvSpPr>
            <p:spPr>
              <a:xfrm rot="16200000">
                <a:off x="1335287" y="2652705"/>
                <a:ext cx="640646" cy="291030"/>
              </a:xfrm>
              <a:prstGeom prst="parallelogram">
                <a:avLst>
                  <a:gd name="adj" fmla="val 96086"/>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7" name="円柱 146">
                <a:extLst>
                  <a:ext uri="{FF2B5EF4-FFF2-40B4-BE49-F238E27FC236}">
                    <a16:creationId xmlns:a16="http://schemas.microsoft.com/office/drawing/2014/main" id="{8D472647-4E77-4452-BBF9-876AEDE63BA8}"/>
                  </a:ext>
                </a:extLst>
              </p:cNvPr>
              <p:cNvSpPr/>
              <p:nvPr/>
            </p:nvSpPr>
            <p:spPr>
              <a:xfrm rot="19111449" flipV="1">
                <a:off x="1204704" y="2503951"/>
                <a:ext cx="392762" cy="773710"/>
              </a:xfrm>
              <a:prstGeom prst="can">
                <a:avLst>
                  <a:gd name="adj" fmla="val 87999"/>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8" name="平行四辺形 147">
                <a:extLst>
                  <a:ext uri="{FF2B5EF4-FFF2-40B4-BE49-F238E27FC236}">
                    <a16:creationId xmlns:a16="http://schemas.microsoft.com/office/drawing/2014/main" id="{FA8D7616-0334-4064-BD01-2C04A8FEC6B4}"/>
                  </a:ext>
                </a:extLst>
              </p:cNvPr>
              <p:cNvSpPr/>
              <p:nvPr/>
            </p:nvSpPr>
            <p:spPr>
              <a:xfrm flipV="1">
                <a:off x="929594" y="2464575"/>
                <a:ext cx="878155" cy="303305"/>
              </a:xfrm>
              <a:prstGeom prst="parallelogram">
                <a:avLst>
                  <a:gd name="adj" fmla="val 103231"/>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9" name="平行四辺形 148">
                <a:extLst>
                  <a:ext uri="{FF2B5EF4-FFF2-40B4-BE49-F238E27FC236}">
                    <a16:creationId xmlns:a16="http://schemas.microsoft.com/office/drawing/2014/main" id="{6B64DE51-6826-49B4-8480-AA9F728D728A}"/>
                  </a:ext>
                </a:extLst>
              </p:cNvPr>
              <p:cNvSpPr/>
              <p:nvPr/>
            </p:nvSpPr>
            <p:spPr>
              <a:xfrm rot="16200000">
                <a:off x="760539" y="2639414"/>
                <a:ext cx="640646" cy="291030"/>
              </a:xfrm>
              <a:prstGeom prst="parallelogram">
                <a:avLst>
                  <a:gd name="adj" fmla="val 96086"/>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139" name="グループ化 138">
              <a:extLst>
                <a:ext uri="{FF2B5EF4-FFF2-40B4-BE49-F238E27FC236}">
                  <a16:creationId xmlns:a16="http://schemas.microsoft.com/office/drawing/2014/main" id="{BA58213F-DDC7-4806-AA2A-495490B46DDE}"/>
                </a:ext>
              </a:extLst>
            </p:cNvPr>
            <p:cNvGrpSpPr/>
            <p:nvPr/>
          </p:nvGrpSpPr>
          <p:grpSpPr>
            <a:xfrm>
              <a:off x="2633069" y="1414359"/>
              <a:ext cx="919173" cy="1769926"/>
              <a:chOff x="2967836" y="1476026"/>
              <a:chExt cx="1466995" cy="2208053"/>
            </a:xfrm>
          </p:grpSpPr>
          <p:grpSp>
            <p:nvGrpSpPr>
              <p:cNvPr id="140" name="グループ化 139">
                <a:extLst>
                  <a:ext uri="{FF2B5EF4-FFF2-40B4-BE49-F238E27FC236}">
                    <a16:creationId xmlns:a16="http://schemas.microsoft.com/office/drawing/2014/main" id="{1F11CE02-1B97-4AAD-973E-6FD8DD856398}"/>
                  </a:ext>
                </a:extLst>
              </p:cNvPr>
              <p:cNvGrpSpPr/>
              <p:nvPr/>
            </p:nvGrpSpPr>
            <p:grpSpPr>
              <a:xfrm>
                <a:off x="3131157" y="1825138"/>
                <a:ext cx="1303674" cy="1858941"/>
                <a:chOff x="4638256" y="867800"/>
                <a:chExt cx="2146853" cy="3061252"/>
              </a:xfrm>
            </p:grpSpPr>
            <p:sp>
              <p:nvSpPr>
                <p:cNvPr id="143" name="四角形: 角を丸くする 273">
                  <a:extLst>
                    <a:ext uri="{FF2B5EF4-FFF2-40B4-BE49-F238E27FC236}">
                      <a16:creationId xmlns:a16="http://schemas.microsoft.com/office/drawing/2014/main" id="{BC2450E8-6DB7-49A3-B876-C6912B52F1BF}"/>
                    </a:ext>
                  </a:extLst>
                </p:cNvPr>
                <p:cNvSpPr/>
                <p:nvPr/>
              </p:nvSpPr>
              <p:spPr>
                <a:xfrm>
                  <a:off x="4638256" y="867800"/>
                  <a:ext cx="2146853" cy="306125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4" name="正方形/長方形 143">
                  <a:extLst>
                    <a:ext uri="{FF2B5EF4-FFF2-40B4-BE49-F238E27FC236}">
                      <a16:creationId xmlns:a16="http://schemas.microsoft.com/office/drawing/2014/main" id="{81461910-B7B6-4A3D-B7BE-FFA2E96C3096}"/>
                    </a:ext>
                  </a:extLst>
                </p:cNvPr>
                <p:cNvSpPr/>
                <p:nvPr/>
              </p:nvSpPr>
              <p:spPr>
                <a:xfrm>
                  <a:off x="4754342" y="1332975"/>
                  <a:ext cx="1908211" cy="23323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0000"/>
                      </a:solidFill>
                    </a:rPr>
                    <a:t>Alert!</a:t>
                  </a:r>
                </a:p>
              </p:txBody>
            </p:sp>
            <p:sp>
              <p:nvSpPr>
                <p:cNvPr id="145" name="フローチャート: 代替処理 144">
                  <a:extLst>
                    <a:ext uri="{FF2B5EF4-FFF2-40B4-BE49-F238E27FC236}">
                      <a16:creationId xmlns:a16="http://schemas.microsoft.com/office/drawing/2014/main" id="{7E506117-BABA-47A2-9CDC-188CCD7BB1FD}"/>
                    </a:ext>
                  </a:extLst>
                </p:cNvPr>
                <p:cNvSpPr/>
                <p:nvPr/>
              </p:nvSpPr>
              <p:spPr>
                <a:xfrm>
                  <a:off x="5095458" y="1113182"/>
                  <a:ext cx="1232452" cy="45719"/>
                </a:xfrm>
                <a:prstGeom prst="flowChartAlternate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41" name="稲妻 140">
                <a:extLst>
                  <a:ext uri="{FF2B5EF4-FFF2-40B4-BE49-F238E27FC236}">
                    <a16:creationId xmlns:a16="http://schemas.microsoft.com/office/drawing/2014/main" id="{5AE654F3-3018-4DDB-AF4B-C54FEE36252D}"/>
                  </a:ext>
                </a:extLst>
              </p:cNvPr>
              <p:cNvSpPr/>
              <p:nvPr/>
            </p:nvSpPr>
            <p:spPr>
              <a:xfrm rot="594018">
                <a:off x="2967836" y="1493122"/>
                <a:ext cx="823848" cy="839708"/>
              </a:xfrm>
              <a:prstGeom prst="lightningBolt">
                <a:avLst/>
              </a:prstGeom>
              <a:solidFill>
                <a:schemeClr val="accent4">
                  <a:lumMod val="60000"/>
                  <a:lumOff val="4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2" name="稲妻 141">
                <a:extLst>
                  <a:ext uri="{FF2B5EF4-FFF2-40B4-BE49-F238E27FC236}">
                    <a16:creationId xmlns:a16="http://schemas.microsoft.com/office/drawing/2014/main" id="{A735D722-5AAE-4F22-8858-F6748B389ECD}"/>
                  </a:ext>
                </a:extLst>
              </p:cNvPr>
              <p:cNvSpPr/>
              <p:nvPr/>
            </p:nvSpPr>
            <p:spPr>
              <a:xfrm rot="3236217">
                <a:off x="3563055" y="1468096"/>
                <a:ext cx="823848" cy="839708"/>
              </a:xfrm>
              <a:prstGeom prst="lightningBolt">
                <a:avLst/>
              </a:prstGeom>
              <a:solidFill>
                <a:schemeClr val="accent4">
                  <a:lumMod val="60000"/>
                  <a:lumOff val="4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nvGrpSpPr>
            <p:cNvPr id="25" name="グループ化 24"/>
            <p:cNvGrpSpPr/>
            <p:nvPr/>
          </p:nvGrpSpPr>
          <p:grpSpPr>
            <a:xfrm>
              <a:off x="941892" y="1383283"/>
              <a:ext cx="1712077" cy="1897088"/>
              <a:chOff x="1380067" y="1287524"/>
              <a:chExt cx="1758848" cy="1948912"/>
            </a:xfrm>
          </p:grpSpPr>
          <p:sp>
            <p:nvSpPr>
              <p:cNvPr id="80" name="円柱 79"/>
              <p:cNvSpPr/>
              <p:nvPr/>
            </p:nvSpPr>
            <p:spPr>
              <a:xfrm>
                <a:off x="1380067" y="1287524"/>
                <a:ext cx="1758848" cy="434113"/>
              </a:xfrm>
              <a:prstGeom prst="ca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柱 80"/>
              <p:cNvSpPr/>
              <p:nvPr/>
            </p:nvSpPr>
            <p:spPr>
              <a:xfrm>
                <a:off x="1380067" y="2739205"/>
                <a:ext cx="1758848" cy="497231"/>
              </a:xfrm>
              <a:prstGeom prst="ca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直方体 81">
                <a:extLst>
                  <a:ext uri="{FF2B5EF4-FFF2-40B4-BE49-F238E27FC236}">
                    <a16:creationId xmlns:a16="http://schemas.microsoft.com/office/drawing/2014/main" id="{60556FDF-80AA-481B-BBFE-8CB5780704F0}"/>
                  </a:ext>
                </a:extLst>
              </p:cNvPr>
              <p:cNvSpPr/>
              <p:nvPr/>
            </p:nvSpPr>
            <p:spPr>
              <a:xfrm>
                <a:off x="1616956" y="2570236"/>
                <a:ext cx="1285070" cy="249763"/>
              </a:xfrm>
              <a:prstGeom prst="cube">
                <a:avLst/>
              </a:prstGeom>
              <a:solidFill>
                <a:schemeClr val="accent4">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114" name="テキスト ボックス 113">
            <a:extLst>
              <a:ext uri="{FF2B5EF4-FFF2-40B4-BE49-F238E27FC236}">
                <a16:creationId xmlns:a16="http://schemas.microsoft.com/office/drawing/2014/main" id="{3F9FD2E2-F91A-4A47-AE4E-AF91C4D82B44}"/>
              </a:ext>
            </a:extLst>
          </p:cNvPr>
          <p:cNvSpPr txBox="1"/>
          <p:nvPr/>
        </p:nvSpPr>
        <p:spPr>
          <a:xfrm>
            <a:off x="4700576" y="734425"/>
            <a:ext cx="3416320" cy="646331"/>
          </a:xfrm>
          <a:prstGeom prst="rect">
            <a:avLst/>
          </a:prstGeom>
          <a:noFill/>
        </p:spPr>
        <p:txBody>
          <a:bodyPr wrap="none" rtlCol="0">
            <a:spAutoFit/>
          </a:bodyPr>
          <a:lstStyle/>
          <a:p>
            <a:r>
              <a:rPr lang="ja-JP" altLang="en-US" dirty="0"/>
              <a:t>現在研究室で</a:t>
            </a:r>
            <a:endParaRPr lang="en-US" altLang="ja-JP" dirty="0"/>
          </a:p>
          <a:p>
            <a:r>
              <a:rPr lang="ja-JP" altLang="en-US" dirty="0"/>
              <a:t>開発に取り組んでいるシステム</a:t>
            </a:r>
            <a:endParaRPr kumimoji="1" lang="ja-JP" altLang="en-US" dirty="0"/>
          </a:p>
        </p:txBody>
      </p:sp>
      <p:grpSp>
        <p:nvGrpSpPr>
          <p:cNvPr id="37" name="グループ化 36"/>
          <p:cNvGrpSpPr/>
          <p:nvPr/>
        </p:nvGrpSpPr>
        <p:grpSpPr>
          <a:xfrm>
            <a:off x="4922072" y="1651232"/>
            <a:ext cx="2990224" cy="2308535"/>
            <a:chOff x="4998133" y="1369507"/>
            <a:chExt cx="2540805" cy="1961571"/>
          </a:xfrm>
        </p:grpSpPr>
        <p:grpSp>
          <p:nvGrpSpPr>
            <p:cNvPr id="33" name="グループ化 32"/>
            <p:cNvGrpSpPr/>
            <p:nvPr/>
          </p:nvGrpSpPr>
          <p:grpSpPr>
            <a:xfrm>
              <a:off x="4998133" y="1833155"/>
              <a:ext cx="2540805" cy="1497923"/>
              <a:chOff x="5251715" y="1375632"/>
              <a:chExt cx="2540805" cy="1497923"/>
            </a:xfrm>
          </p:grpSpPr>
          <p:sp>
            <p:nvSpPr>
              <p:cNvPr id="154" name="フローチャート: 磁気ディスク 153">
                <a:extLst>
                  <a:ext uri="{FF2B5EF4-FFF2-40B4-BE49-F238E27FC236}">
                    <a16:creationId xmlns:a16="http://schemas.microsoft.com/office/drawing/2014/main" id="{3193BDDC-76E5-419A-BB53-77FA3AA20099}"/>
                  </a:ext>
                </a:extLst>
              </p:cNvPr>
              <p:cNvSpPr/>
              <p:nvPr/>
            </p:nvSpPr>
            <p:spPr>
              <a:xfrm>
                <a:off x="7140907" y="1950426"/>
                <a:ext cx="651613" cy="255995"/>
              </a:xfrm>
              <a:prstGeom prst="flowChartMagneticDisk">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55" name="四角形: 角を丸くする 402">
                <a:extLst>
                  <a:ext uri="{FF2B5EF4-FFF2-40B4-BE49-F238E27FC236}">
                    <a16:creationId xmlns:a16="http://schemas.microsoft.com/office/drawing/2014/main" id="{818095C7-53D4-4EB3-9F5F-FA94B51D29BB}"/>
                  </a:ext>
                </a:extLst>
              </p:cNvPr>
              <p:cNvSpPr/>
              <p:nvPr/>
            </p:nvSpPr>
            <p:spPr>
              <a:xfrm rot="20454650">
                <a:off x="6750992" y="1486461"/>
                <a:ext cx="393058" cy="21622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56" name="楕円 155">
                <a:extLst>
                  <a:ext uri="{FF2B5EF4-FFF2-40B4-BE49-F238E27FC236}">
                    <a16:creationId xmlns:a16="http://schemas.microsoft.com/office/drawing/2014/main" id="{47C2C5E1-2DFE-41CF-A5A0-F1273D4A16E2}"/>
                  </a:ext>
                </a:extLst>
              </p:cNvPr>
              <p:cNvSpPr/>
              <p:nvPr/>
            </p:nvSpPr>
            <p:spPr>
              <a:xfrm>
                <a:off x="7343454" y="1806787"/>
                <a:ext cx="101211" cy="222751"/>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157" name="円柱 156">
                <a:extLst>
                  <a:ext uri="{FF2B5EF4-FFF2-40B4-BE49-F238E27FC236}">
                    <a16:creationId xmlns:a16="http://schemas.microsoft.com/office/drawing/2014/main" id="{8B3223CC-0407-4A82-AD22-DEF4013D9AC8}"/>
                  </a:ext>
                </a:extLst>
              </p:cNvPr>
              <p:cNvSpPr/>
              <p:nvPr/>
            </p:nvSpPr>
            <p:spPr>
              <a:xfrm rot="19359274" flipH="1">
                <a:off x="7266973" y="1463648"/>
                <a:ext cx="115168" cy="581490"/>
              </a:xfrm>
              <a:prstGeom prst="can">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93" name="円柱 92"/>
              <p:cNvSpPr/>
              <p:nvPr/>
            </p:nvSpPr>
            <p:spPr>
              <a:xfrm>
                <a:off x="5824195" y="2454747"/>
                <a:ext cx="1481443" cy="418808"/>
              </a:xfrm>
              <a:prstGeom prst="ca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二等辺三角形 242">
                <a:extLst>
                  <a:ext uri="{FF2B5EF4-FFF2-40B4-BE49-F238E27FC236}">
                    <a16:creationId xmlns:a16="http://schemas.microsoft.com/office/drawing/2014/main" id="{1FE6897C-28BE-4B2B-A446-ACD67449CB74}"/>
                  </a:ext>
                </a:extLst>
              </p:cNvPr>
              <p:cNvSpPr/>
              <p:nvPr/>
            </p:nvSpPr>
            <p:spPr>
              <a:xfrm rot="20115687" flipV="1">
                <a:off x="5975954" y="2206374"/>
                <a:ext cx="244791" cy="252610"/>
              </a:xfrm>
              <a:prstGeom prst="triangle">
                <a:avLst>
                  <a:gd name="adj" fmla="val 0"/>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94" name="直方体 93">
                <a:extLst>
                  <a:ext uri="{FF2B5EF4-FFF2-40B4-BE49-F238E27FC236}">
                    <a16:creationId xmlns:a16="http://schemas.microsoft.com/office/drawing/2014/main" id="{60556FDF-80AA-481B-BBFE-8CB5780704F0}"/>
                  </a:ext>
                </a:extLst>
              </p:cNvPr>
              <p:cNvSpPr/>
              <p:nvPr/>
            </p:nvSpPr>
            <p:spPr>
              <a:xfrm>
                <a:off x="6029070" y="2301731"/>
                <a:ext cx="1082389" cy="210371"/>
              </a:xfrm>
              <a:prstGeom prst="cub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8" name="楕円 157">
                <a:extLst>
                  <a:ext uri="{FF2B5EF4-FFF2-40B4-BE49-F238E27FC236}">
                    <a16:creationId xmlns:a16="http://schemas.microsoft.com/office/drawing/2014/main" id="{070C0A15-96D9-4340-ABF5-6EF0BE28A514}"/>
                  </a:ext>
                </a:extLst>
              </p:cNvPr>
              <p:cNvSpPr/>
              <p:nvPr/>
            </p:nvSpPr>
            <p:spPr>
              <a:xfrm>
                <a:off x="7446242" y="1800939"/>
                <a:ext cx="102044" cy="234448"/>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245" name="二等辺三角形 244">
                <a:extLst>
                  <a:ext uri="{FF2B5EF4-FFF2-40B4-BE49-F238E27FC236}">
                    <a16:creationId xmlns:a16="http://schemas.microsoft.com/office/drawing/2014/main" id="{E4D4C418-651B-4A08-BB55-3D12C5C0CEE4}"/>
                  </a:ext>
                </a:extLst>
              </p:cNvPr>
              <p:cNvSpPr/>
              <p:nvPr/>
            </p:nvSpPr>
            <p:spPr>
              <a:xfrm rot="20115687" flipV="1">
                <a:off x="7015012" y="2176494"/>
                <a:ext cx="244791" cy="252610"/>
              </a:xfrm>
              <a:prstGeom prst="triangle">
                <a:avLst>
                  <a:gd name="adj" fmla="val 374"/>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nvGrpSpPr>
              <p:cNvPr id="159" name="グループ化 158">
                <a:extLst>
                  <a:ext uri="{FF2B5EF4-FFF2-40B4-BE49-F238E27FC236}">
                    <a16:creationId xmlns:a16="http://schemas.microsoft.com/office/drawing/2014/main" id="{F0A5A84F-66E2-443A-B072-E63FDFE8DD8F}"/>
                  </a:ext>
                </a:extLst>
              </p:cNvPr>
              <p:cNvGrpSpPr/>
              <p:nvPr/>
            </p:nvGrpSpPr>
            <p:grpSpPr>
              <a:xfrm>
                <a:off x="5251715" y="1497550"/>
                <a:ext cx="563687" cy="521919"/>
                <a:chOff x="5680485" y="2121657"/>
                <a:chExt cx="878155" cy="813086"/>
              </a:xfrm>
            </p:grpSpPr>
            <p:sp>
              <p:nvSpPr>
                <p:cNvPr id="254" name="平行四辺形 253">
                  <a:extLst>
                    <a:ext uri="{FF2B5EF4-FFF2-40B4-BE49-F238E27FC236}">
                      <a16:creationId xmlns:a16="http://schemas.microsoft.com/office/drawing/2014/main" id="{7DB40E5C-B0B6-436A-947E-575B52AFF130}"/>
                    </a:ext>
                  </a:extLst>
                </p:cNvPr>
                <p:cNvSpPr/>
                <p:nvPr/>
              </p:nvSpPr>
              <p:spPr>
                <a:xfrm rot="16200000">
                  <a:off x="6086178" y="2309787"/>
                  <a:ext cx="640646" cy="291030"/>
                </a:xfrm>
                <a:prstGeom prst="parallelogram">
                  <a:avLst>
                    <a:gd name="adj" fmla="val 96086"/>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5" name="円柱 254">
                  <a:extLst>
                    <a:ext uri="{FF2B5EF4-FFF2-40B4-BE49-F238E27FC236}">
                      <a16:creationId xmlns:a16="http://schemas.microsoft.com/office/drawing/2014/main" id="{3B930100-DDD2-47DF-A4F3-7D71B4774C37}"/>
                    </a:ext>
                  </a:extLst>
                </p:cNvPr>
                <p:cNvSpPr/>
                <p:nvPr/>
              </p:nvSpPr>
              <p:spPr>
                <a:xfrm rot="19111449" flipV="1">
                  <a:off x="5955595" y="2161033"/>
                  <a:ext cx="392762" cy="773710"/>
                </a:xfrm>
                <a:prstGeom prst="can">
                  <a:avLst>
                    <a:gd name="adj" fmla="val 87999"/>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6" name="平行四辺形 255">
                  <a:extLst>
                    <a:ext uri="{FF2B5EF4-FFF2-40B4-BE49-F238E27FC236}">
                      <a16:creationId xmlns:a16="http://schemas.microsoft.com/office/drawing/2014/main" id="{46CB38BB-56D0-4188-B4FE-D578561D5D19}"/>
                    </a:ext>
                  </a:extLst>
                </p:cNvPr>
                <p:cNvSpPr/>
                <p:nvPr/>
              </p:nvSpPr>
              <p:spPr>
                <a:xfrm flipV="1">
                  <a:off x="5680485" y="2121657"/>
                  <a:ext cx="878155" cy="303305"/>
                </a:xfrm>
                <a:prstGeom prst="parallelogram">
                  <a:avLst>
                    <a:gd name="adj" fmla="val 103231"/>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7" name="平行四辺形 256">
                  <a:extLst>
                    <a:ext uri="{FF2B5EF4-FFF2-40B4-BE49-F238E27FC236}">
                      <a16:creationId xmlns:a16="http://schemas.microsoft.com/office/drawing/2014/main" id="{15BEBB0A-3644-4E07-B54F-AF20BEB6FB2B}"/>
                    </a:ext>
                  </a:extLst>
                </p:cNvPr>
                <p:cNvSpPr/>
                <p:nvPr/>
              </p:nvSpPr>
              <p:spPr>
                <a:xfrm rot="16200000">
                  <a:off x="5511430" y="2296496"/>
                  <a:ext cx="640646" cy="291030"/>
                </a:xfrm>
                <a:prstGeom prst="parallelogram">
                  <a:avLst>
                    <a:gd name="adj" fmla="val 96086"/>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246" name="直方体 245">
                <a:extLst>
                  <a:ext uri="{FF2B5EF4-FFF2-40B4-BE49-F238E27FC236}">
                    <a16:creationId xmlns:a16="http://schemas.microsoft.com/office/drawing/2014/main" id="{0405056E-8841-42AB-886D-4089BACC1037}"/>
                  </a:ext>
                </a:extLst>
              </p:cNvPr>
              <p:cNvSpPr/>
              <p:nvPr/>
            </p:nvSpPr>
            <p:spPr>
              <a:xfrm rot="5400000" flipH="1">
                <a:off x="6466715" y="1454235"/>
                <a:ext cx="232373" cy="1389288"/>
              </a:xfrm>
              <a:prstGeom prst="cube">
                <a:avLst>
                  <a:gd name="adj" fmla="val 40587"/>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247" name="楕円 246">
                <a:extLst>
                  <a:ext uri="{FF2B5EF4-FFF2-40B4-BE49-F238E27FC236}">
                    <a16:creationId xmlns:a16="http://schemas.microsoft.com/office/drawing/2014/main" id="{61C4086B-3357-445C-8C2C-8AA50BD8E134}"/>
                  </a:ext>
                </a:extLst>
              </p:cNvPr>
              <p:cNvSpPr/>
              <p:nvPr/>
            </p:nvSpPr>
            <p:spPr>
              <a:xfrm>
                <a:off x="6447655" y="1881728"/>
                <a:ext cx="67284" cy="222751"/>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248" name="円柱 247">
                <a:extLst>
                  <a:ext uri="{FF2B5EF4-FFF2-40B4-BE49-F238E27FC236}">
                    <a16:creationId xmlns:a16="http://schemas.microsoft.com/office/drawing/2014/main" id="{BA33B00D-87CC-4324-B9C9-6E8596A7DEDA}"/>
                  </a:ext>
                </a:extLst>
              </p:cNvPr>
              <p:cNvSpPr/>
              <p:nvPr/>
            </p:nvSpPr>
            <p:spPr>
              <a:xfrm rot="2685304" flipH="1" flipV="1">
                <a:off x="6651232" y="1462907"/>
                <a:ext cx="205020" cy="698117"/>
              </a:xfrm>
              <a:prstGeom prst="can">
                <a:avLst>
                  <a:gd name="adj" fmla="val 67342"/>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249" name="四角形: 角を丸くする 414">
                <a:extLst>
                  <a:ext uri="{FF2B5EF4-FFF2-40B4-BE49-F238E27FC236}">
                    <a16:creationId xmlns:a16="http://schemas.microsoft.com/office/drawing/2014/main" id="{FB9AD128-E826-40E2-BD12-644C9D6A6EEA}"/>
                  </a:ext>
                </a:extLst>
              </p:cNvPr>
              <p:cNvSpPr/>
              <p:nvPr/>
            </p:nvSpPr>
            <p:spPr>
              <a:xfrm rot="20460224">
                <a:off x="6848269" y="1540483"/>
                <a:ext cx="412419" cy="21622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250" name="楕円 249">
                <a:extLst>
                  <a:ext uri="{FF2B5EF4-FFF2-40B4-BE49-F238E27FC236}">
                    <a16:creationId xmlns:a16="http://schemas.microsoft.com/office/drawing/2014/main" id="{83873836-D9DB-472A-9C3A-A66C8713D5DF}"/>
                  </a:ext>
                </a:extLst>
              </p:cNvPr>
              <p:cNvSpPr/>
              <p:nvPr/>
            </p:nvSpPr>
            <p:spPr>
              <a:xfrm>
                <a:off x="6640105" y="1881728"/>
                <a:ext cx="67284" cy="222751"/>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251" name="平行四辺形 250">
                <a:extLst>
                  <a:ext uri="{FF2B5EF4-FFF2-40B4-BE49-F238E27FC236}">
                    <a16:creationId xmlns:a16="http://schemas.microsoft.com/office/drawing/2014/main" id="{B1A7C5A0-7FF9-4686-939A-1D145600106A}"/>
                  </a:ext>
                </a:extLst>
              </p:cNvPr>
              <p:cNvSpPr/>
              <p:nvPr/>
            </p:nvSpPr>
            <p:spPr>
              <a:xfrm rot="12561892">
                <a:off x="6770064" y="1375632"/>
                <a:ext cx="401438" cy="290918"/>
              </a:xfrm>
              <a:prstGeom prst="parallelogram">
                <a:avLst>
                  <a:gd name="adj" fmla="val 89662"/>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252" name="楕円 251">
                <a:extLst>
                  <a:ext uri="{FF2B5EF4-FFF2-40B4-BE49-F238E27FC236}">
                    <a16:creationId xmlns:a16="http://schemas.microsoft.com/office/drawing/2014/main" id="{7768ABCB-9AA5-418A-9F7F-9005760BAB58}"/>
                  </a:ext>
                </a:extLst>
              </p:cNvPr>
              <p:cNvSpPr/>
              <p:nvPr/>
            </p:nvSpPr>
            <p:spPr>
              <a:xfrm>
                <a:off x="7166497" y="1560624"/>
                <a:ext cx="63014" cy="6183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sp>
            <p:nvSpPr>
              <p:cNvPr id="253" name="楕円 252">
                <a:extLst>
                  <a:ext uri="{FF2B5EF4-FFF2-40B4-BE49-F238E27FC236}">
                    <a16:creationId xmlns:a16="http://schemas.microsoft.com/office/drawing/2014/main" id="{FACBC930-AA10-42F6-9B71-E8D73924B34E}"/>
                  </a:ext>
                </a:extLst>
              </p:cNvPr>
              <p:cNvSpPr/>
              <p:nvPr/>
            </p:nvSpPr>
            <p:spPr>
              <a:xfrm>
                <a:off x="6882507" y="1648598"/>
                <a:ext cx="63014" cy="61835"/>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dirty="0"/>
              </a:p>
            </p:txBody>
          </p:sp>
        </p:grpSp>
        <p:sp>
          <p:nvSpPr>
            <p:cNvPr id="92" name="円柱 91"/>
            <p:cNvSpPr/>
            <p:nvPr/>
          </p:nvSpPr>
          <p:spPr>
            <a:xfrm>
              <a:off x="5570613" y="1369507"/>
              <a:ext cx="1481443" cy="365645"/>
            </a:xfrm>
            <a:prstGeom prst="can">
              <a:avLst/>
            </a:prstGeom>
            <a:solidFill>
              <a:schemeClr val="bg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5" name="四角形: 角を丸くする 114">
            <a:extLst>
              <a:ext uri="{FF2B5EF4-FFF2-40B4-BE49-F238E27FC236}">
                <a16:creationId xmlns:a16="http://schemas.microsoft.com/office/drawing/2014/main" id="{A1F9C3FB-39F1-4773-A7F7-18B53F590257}"/>
              </a:ext>
            </a:extLst>
          </p:cNvPr>
          <p:cNvSpPr/>
          <p:nvPr/>
        </p:nvSpPr>
        <p:spPr>
          <a:xfrm>
            <a:off x="309088" y="4824392"/>
            <a:ext cx="3631252" cy="7043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2000" dirty="0">
              <a:solidFill>
                <a:schemeClr val="tx1"/>
              </a:solidFill>
            </a:endParaRPr>
          </a:p>
        </p:txBody>
      </p:sp>
      <p:sp>
        <p:nvSpPr>
          <p:cNvPr id="3" name="テキスト ボックス 2"/>
          <p:cNvSpPr txBox="1"/>
          <p:nvPr/>
        </p:nvSpPr>
        <p:spPr>
          <a:xfrm>
            <a:off x="628657" y="4210041"/>
            <a:ext cx="2963815" cy="646331"/>
          </a:xfrm>
          <a:prstGeom prst="rect">
            <a:avLst/>
          </a:prstGeom>
          <a:noFill/>
        </p:spPr>
        <p:txBody>
          <a:bodyPr wrap="square" rtlCol="0">
            <a:spAutoFit/>
          </a:bodyPr>
          <a:lstStyle/>
          <a:p>
            <a:r>
              <a:rPr kumimoji="1" lang="ja-JP" altLang="en-US" dirty="0"/>
              <a:t>製品の取り残しをカメラで検出し</a:t>
            </a:r>
            <a:r>
              <a:rPr lang="en-US" altLang="ja-JP" dirty="0"/>
              <a:t>, </a:t>
            </a:r>
            <a:r>
              <a:rPr lang="ja-JP" altLang="en-US" dirty="0"/>
              <a:t>人に知らせる</a:t>
            </a:r>
            <a:endParaRPr kumimoji="1" lang="ja-JP" altLang="en-US" dirty="0"/>
          </a:p>
        </p:txBody>
      </p:sp>
      <p:sp>
        <p:nvSpPr>
          <p:cNvPr id="72" name="テキスト ボックス 71"/>
          <p:cNvSpPr txBox="1"/>
          <p:nvPr/>
        </p:nvSpPr>
        <p:spPr>
          <a:xfrm>
            <a:off x="5074133" y="4219167"/>
            <a:ext cx="2963815" cy="646331"/>
          </a:xfrm>
          <a:prstGeom prst="rect">
            <a:avLst/>
          </a:prstGeom>
          <a:noFill/>
        </p:spPr>
        <p:txBody>
          <a:bodyPr wrap="square" rtlCol="0">
            <a:spAutoFit/>
          </a:bodyPr>
          <a:lstStyle/>
          <a:p>
            <a:r>
              <a:rPr lang="ja-JP" altLang="en-US" dirty="0"/>
              <a:t>製品の取り残しをカメラで検出し</a:t>
            </a:r>
            <a:r>
              <a:rPr lang="en-US" altLang="ja-JP" dirty="0"/>
              <a:t>, </a:t>
            </a:r>
            <a:r>
              <a:rPr lang="ja-JP" altLang="en-US" dirty="0"/>
              <a:t>人に知らせる</a:t>
            </a:r>
            <a:endParaRPr kumimoji="1" lang="ja-JP" altLang="en-US" dirty="0"/>
          </a:p>
        </p:txBody>
      </p:sp>
      <p:sp>
        <p:nvSpPr>
          <p:cNvPr id="73" name="テキスト ボックス 72"/>
          <p:cNvSpPr txBox="1"/>
          <p:nvPr/>
        </p:nvSpPr>
        <p:spPr>
          <a:xfrm>
            <a:off x="492659" y="5250376"/>
            <a:ext cx="3235809" cy="646331"/>
          </a:xfrm>
          <a:prstGeom prst="rect">
            <a:avLst/>
          </a:prstGeom>
          <a:noFill/>
        </p:spPr>
        <p:txBody>
          <a:bodyPr wrap="square" rtlCol="0">
            <a:spAutoFit/>
          </a:bodyPr>
          <a:lstStyle/>
          <a:p>
            <a:r>
              <a:rPr lang="ja-JP" altLang="en-US" dirty="0"/>
              <a:t>担当する機械の数が増えると</a:t>
            </a:r>
            <a:r>
              <a:rPr lang="en-US" altLang="ja-JP" dirty="0"/>
              <a:t> </a:t>
            </a:r>
            <a:r>
              <a:rPr lang="ja-JP" altLang="en-US" dirty="0"/>
              <a:t>作業者の負担が増加する</a:t>
            </a:r>
            <a:endParaRPr kumimoji="1" lang="ja-JP" altLang="en-US" dirty="0"/>
          </a:p>
        </p:txBody>
      </p:sp>
      <p:sp>
        <p:nvSpPr>
          <p:cNvPr id="74" name="テキスト ボックス 73"/>
          <p:cNvSpPr txBox="1"/>
          <p:nvPr/>
        </p:nvSpPr>
        <p:spPr>
          <a:xfrm>
            <a:off x="5046611" y="5237397"/>
            <a:ext cx="3121387" cy="646331"/>
          </a:xfrm>
          <a:prstGeom prst="rect">
            <a:avLst/>
          </a:prstGeom>
          <a:noFill/>
        </p:spPr>
        <p:txBody>
          <a:bodyPr wrap="square" rtlCol="0">
            <a:spAutoFit/>
          </a:bodyPr>
          <a:lstStyle/>
          <a:p>
            <a:r>
              <a:rPr lang="ja-JP" altLang="en-US" dirty="0"/>
              <a:t>ロボットが撤去までを行うことで</a:t>
            </a:r>
            <a:r>
              <a:rPr lang="en-US" altLang="ja-JP" dirty="0"/>
              <a:t>, </a:t>
            </a:r>
            <a:r>
              <a:rPr lang="ja-JP" altLang="en-US" dirty="0"/>
              <a:t>作業者の負担を低減</a:t>
            </a:r>
            <a:endParaRPr kumimoji="1" lang="ja-JP" altLang="en-US" dirty="0"/>
          </a:p>
        </p:txBody>
      </p:sp>
      <p:sp>
        <p:nvSpPr>
          <p:cNvPr id="6" name="スライド番号プレースホルダー 5"/>
          <p:cNvSpPr>
            <a:spLocks noGrp="1"/>
          </p:cNvSpPr>
          <p:nvPr>
            <p:ph type="sldNum" sz="quarter" idx="12"/>
          </p:nvPr>
        </p:nvSpPr>
        <p:spPr/>
        <p:txBody>
          <a:bodyPr/>
          <a:lstStyle/>
          <a:p>
            <a:fld id="{8C9C3BA3-F2E4-4F2D-87E5-5154CA402B4F}" type="slidenum">
              <a:rPr kumimoji="1" lang="ja-JP" altLang="en-US" sz="1050" smtClean="0">
                <a:solidFill>
                  <a:schemeClr val="tx1"/>
                </a:solidFill>
              </a:rPr>
              <a:t>3</a:t>
            </a:fld>
            <a:endParaRPr kumimoji="1" lang="ja-JP" altLang="en-US" sz="1050" dirty="0">
              <a:solidFill>
                <a:schemeClr val="tx1"/>
              </a:solidFill>
            </a:endParaRPr>
          </a:p>
        </p:txBody>
      </p:sp>
    </p:spTree>
    <p:extLst>
      <p:ext uri="{BB962C8B-B14F-4D97-AF65-F5344CB8AC3E}">
        <p14:creationId xmlns:p14="http://schemas.microsoft.com/office/powerpoint/2010/main" val="1826852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角丸四角形 26"/>
          <p:cNvSpPr/>
          <p:nvPr/>
        </p:nvSpPr>
        <p:spPr>
          <a:xfrm>
            <a:off x="6403644" y="857250"/>
            <a:ext cx="2637485" cy="5417820"/>
          </a:xfrm>
          <a:prstGeom prst="roundRect">
            <a:avLst>
              <a:gd name="adj" fmla="val 9175"/>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角丸四角形 3"/>
          <p:cNvSpPr/>
          <p:nvPr/>
        </p:nvSpPr>
        <p:spPr>
          <a:xfrm>
            <a:off x="34291" y="857250"/>
            <a:ext cx="3268980" cy="5417820"/>
          </a:xfrm>
          <a:prstGeom prst="roundRect">
            <a:avLst>
              <a:gd name="adj" fmla="val 9175"/>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3F6BE45C-5147-43D1-B80D-03BAADEF3E72}"/>
              </a:ext>
            </a:extLst>
          </p:cNvPr>
          <p:cNvSpPr/>
          <p:nvPr/>
        </p:nvSpPr>
        <p:spPr>
          <a:xfrm>
            <a:off x="1309402" y="-9306"/>
            <a:ext cx="6540223" cy="436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目標とするピック＆プレースの流れ</a:t>
            </a:r>
            <a:endParaRPr kumimoji="1" lang="ja-JP" altLang="en-US" sz="2800" b="1" dirty="0"/>
          </a:p>
        </p:txBody>
      </p:sp>
      <p:sp>
        <p:nvSpPr>
          <p:cNvPr id="3" name="正方形/長方形 2">
            <a:extLst>
              <a:ext uri="{FF2B5EF4-FFF2-40B4-BE49-F238E27FC236}">
                <a16:creationId xmlns:a16="http://schemas.microsoft.com/office/drawing/2014/main" id="{3AA0FE25-53EC-4AE0-BEAA-F4E314C5FB0E}"/>
              </a:ext>
            </a:extLst>
          </p:cNvPr>
          <p:cNvSpPr/>
          <p:nvPr/>
        </p:nvSpPr>
        <p:spPr>
          <a:xfrm>
            <a:off x="404708" y="1487336"/>
            <a:ext cx="2235484" cy="139945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rPr>
              <a:t>カメラを用いた</a:t>
            </a:r>
          </a:p>
          <a:p>
            <a:pPr algn="ctr"/>
            <a:r>
              <a:rPr lang="ja-JP" altLang="en-US" sz="2000" dirty="0">
                <a:solidFill>
                  <a:schemeClr val="tx1"/>
                </a:solidFill>
              </a:rPr>
              <a:t>対象物の重心位置と姿勢の推定</a:t>
            </a:r>
          </a:p>
        </p:txBody>
      </p:sp>
      <p:sp>
        <p:nvSpPr>
          <p:cNvPr id="50" name="正方形/長方形 49">
            <a:extLst>
              <a:ext uri="{FF2B5EF4-FFF2-40B4-BE49-F238E27FC236}">
                <a16:creationId xmlns:a16="http://schemas.microsoft.com/office/drawing/2014/main" id="{15D19427-9D22-4963-B07D-4E09C56E30FA}"/>
              </a:ext>
            </a:extLst>
          </p:cNvPr>
          <p:cNvSpPr/>
          <p:nvPr/>
        </p:nvSpPr>
        <p:spPr>
          <a:xfrm>
            <a:off x="3429514" y="1487336"/>
            <a:ext cx="2815076" cy="139945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rPr>
              <a:t>ロボット座標系での</a:t>
            </a:r>
            <a:endParaRPr lang="en-US" altLang="ja-JP" sz="2000" dirty="0">
              <a:solidFill>
                <a:schemeClr val="tx1"/>
              </a:solidFill>
            </a:endParaRPr>
          </a:p>
          <a:p>
            <a:pPr algn="ctr"/>
            <a:r>
              <a:rPr lang="ja-JP" altLang="en-US" sz="2000" dirty="0">
                <a:solidFill>
                  <a:schemeClr val="tx1"/>
                </a:solidFill>
              </a:rPr>
              <a:t>グリッパの目標位置と姿勢への変換</a:t>
            </a:r>
          </a:p>
        </p:txBody>
      </p:sp>
      <p:sp>
        <p:nvSpPr>
          <p:cNvPr id="51" name="正方形/長方形 50">
            <a:extLst>
              <a:ext uri="{FF2B5EF4-FFF2-40B4-BE49-F238E27FC236}">
                <a16:creationId xmlns:a16="http://schemas.microsoft.com/office/drawing/2014/main" id="{47746B0B-5C37-4B1A-9409-845182E5BAE3}"/>
              </a:ext>
            </a:extLst>
          </p:cNvPr>
          <p:cNvSpPr/>
          <p:nvPr/>
        </p:nvSpPr>
        <p:spPr>
          <a:xfrm>
            <a:off x="6928052" y="1487336"/>
            <a:ext cx="1936142" cy="139945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rPr>
              <a:t>ワークを把持</a:t>
            </a:r>
            <a:endParaRPr lang="en-US" altLang="ja-JP" sz="2000" dirty="0">
              <a:solidFill>
                <a:schemeClr val="tx1"/>
              </a:solidFill>
            </a:endParaRPr>
          </a:p>
          <a:p>
            <a:pPr algn="ctr"/>
            <a:r>
              <a:rPr lang="en-US" altLang="ja-JP" sz="2000" dirty="0">
                <a:solidFill>
                  <a:schemeClr val="tx1"/>
                </a:solidFill>
              </a:rPr>
              <a:t>&amp;</a:t>
            </a:r>
          </a:p>
          <a:p>
            <a:pPr algn="ctr"/>
            <a:r>
              <a:rPr kumimoji="1" lang="ja-JP" altLang="en-US" sz="2000" dirty="0">
                <a:solidFill>
                  <a:schemeClr val="tx1"/>
                </a:solidFill>
              </a:rPr>
              <a:t>移動</a:t>
            </a:r>
            <a:endParaRPr kumimoji="1" lang="en-US" altLang="ja-JP" sz="2000" dirty="0">
              <a:solidFill>
                <a:schemeClr val="tx1"/>
              </a:solidFill>
            </a:endParaRPr>
          </a:p>
        </p:txBody>
      </p:sp>
      <p:sp>
        <p:nvSpPr>
          <p:cNvPr id="6" name="矢印: 右 5">
            <a:extLst>
              <a:ext uri="{FF2B5EF4-FFF2-40B4-BE49-F238E27FC236}">
                <a16:creationId xmlns:a16="http://schemas.microsoft.com/office/drawing/2014/main" id="{E8210C47-4397-4D49-9854-576FA9D79A70}"/>
              </a:ext>
            </a:extLst>
          </p:cNvPr>
          <p:cNvSpPr/>
          <p:nvPr/>
        </p:nvSpPr>
        <p:spPr>
          <a:xfrm>
            <a:off x="2746052" y="1957189"/>
            <a:ext cx="641613" cy="459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矢印: 右 52">
            <a:extLst>
              <a:ext uri="{FF2B5EF4-FFF2-40B4-BE49-F238E27FC236}">
                <a16:creationId xmlns:a16="http://schemas.microsoft.com/office/drawing/2014/main" id="{762BFED5-4811-4774-9E11-3D10DF5DDB8F}"/>
              </a:ext>
            </a:extLst>
          </p:cNvPr>
          <p:cNvSpPr/>
          <p:nvPr/>
        </p:nvSpPr>
        <p:spPr>
          <a:xfrm>
            <a:off x="6286439" y="1957189"/>
            <a:ext cx="599764" cy="459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2C355FE0-0055-464B-BB70-F59DD7F7C271}"/>
              </a:ext>
            </a:extLst>
          </p:cNvPr>
          <p:cNvSpPr/>
          <p:nvPr/>
        </p:nvSpPr>
        <p:spPr>
          <a:xfrm rot="5400000">
            <a:off x="1344382" y="3092661"/>
            <a:ext cx="599764" cy="459744"/>
          </a:xfrm>
          <a:prstGeom prst="rightArrow">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424FE979-D508-4D9E-B6B0-623D24D2B48E}"/>
              </a:ext>
            </a:extLst>
          </p:cNvPr>
          <p:cNvSpPr/>
          <p:nvPr/>
        </p:nvSpPr>
        <p:spPr>
          <a:xfrm rot="5400000">
            <a:off x="4553576" y="3068237"/>
            <a:ext cx="599764" cy="459744"/>
          </a:xfrm>
          <a:prstGeom prst="rightArrow">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81B065C6-38F9-4BD1-B18E-358E75A64D1D}"/>
              </a:ext>
            </a:extLst>
          </p:cNvPr>
          <p:cNvSpPr/>
          <p:nvPr/>
        </p:nvSpPr>
        <p:spPr>
          <a:xfrm rot="5400000">
            <a:off x="7598005" y="3062595"/>
            <a:ext cx="599764" cy="459744"/>
          </a:xfrm>
          <a:prstGeom prst="rightArrow">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3AA0FE25-53EC-4AE0-BEAA-F4E314C5FB0E}"/>
              </a:ext>
            </a:extLst>
          </p:cNvPr>
          <p:cNvSpPr/>
          <p:nvPr/>
        </p:nvSpPr>
        <p:spPr>
          <a:xfrm>
            <a:off x="122335" y="3721007"/>
            <a:ext cx="3022598" cy="1438458"/>
          </a:xfrm>
          <a:prstGeom prst="rect">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rPr>
              <a:t>画像処理による</a:t>
            </a:r>
            <a:endParaRPr lang="en-US" altLang="ja-JP" sz="2000" dirty="0">
              <a:solidFill>
                <a:schemeClr val="tx1"/>
              </a:solidFill>
            </a:endParaRPr>
          </a:p>
          <a:p>
            <a:pPr algn="ctr"/>
            <a:r>
              <a:rPr lang="ja-JP" altLang="en-US" sz="2000" dirty="0">
                <a:solidFill>
                  <a:schemeClr val="tx1"/>
                </a:solidFill>
              </a:rPr>
              <a:t>ワークの重心位置の計算</a:t>
            </a:r>
            <a:endParaRPr lang="en-US" altLang="ja-JP" sz="2000" dirty="0">
              <a:solidFill>
                <a:schemeClr val="tx1"/>
              </a:solidFill>
            </a:endParaRPr>
          </a:p>
          <a:p>
            <a:pPr algn="ctr"/>
            <a:r>
              <a:rPr lang="ja-JP" altLang="en-US" sz="2000" dirty="0">
                <a:solidFill>
                  <a:schemeClr val="tx1"/>
                </a:solidFill>
              </a:rPr>
              <a:t>＆</a:t>
            </a:r>
            <a:endParaRPr lang="en-US" altLang="ja-JP" sz="2000" dirty="0">
              <a:solidFill>
                <a:schemeClr val="tx1"/>
              </a:solidFill>
            </a:endParaRPr>
          </a:p>
          <a:p>
            <a:pPr algn="ctr"/>
            <a:r>
              <a:rPr lang="en-US" altLang="ja-JP" sz="2000" dirty="0">
                <a:solidFill>
                  <a:schemeClr val="tx1"/>
                </a:solidFill>
              </a:rPr>
              <a:t>AI</a:t>
            </a:r>
            <a:r>
              <a:rPr lang="ja-JP" altLang="en-US" sz="2000" dirty="0">
                <a:solidFill>
                  <a:schemeClr val="tx1"/>
                </a:solidFill>
              </a:rPr>
              <a:t>を用いた姿勢推定</a:t>
            </a:r>
          </a:p>
        </p:txBody>
      </p:sp>
      <p:sp>
        <p:nvSpPr>
          <p:cNvPr id="26" name="正方形/長方形 25">
            <a:extLst>
              <a:ext uri="{FF2B5EF4-FFF2-40B4-BE49-F238E27FC236}">
                <a16:creationId xmlns:a16="http://schemas.microsoft.com/office/drawing/2014/main" id="{3AA0FE25-53EC-4AE0-BEAA-F4E314C5FB0E}"/>
              </a:ext>
            </a:extLst>
          </p:cNvPr>
          <p:cNvSpPr/>
          <p:nvPr/>
        </p:nvSpPr>
        <p:spPr>
          <a:xfrm>
            <a:off x="3429514" y="3726178"/>
            <a:ext cx="2815076" cy="1438458"/>
          </a:xfrm>
          <a:prstGeom prst="rect">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rPr>
              <a:t>座標変換</a:t>
            </a:r>
          </a:p>
        </p:txBody>
      </p:sp>
      <p:sp>
        <p:nvSpPr>
          <p:cNvPr id="28" name="正方形/長方形 27">
            <a:extLst>
              <a:ext uri="{FF2B5EF4-FFF2-40B4-BE49-F238E27FC236}">
                <a16:creationId xmlns:a16="http://schemas.microsoft.com/office/drawing/2014/main" id="{3AA0FE25-53EC-4AE0-BEAA-F4E314C5FB0E}"/>
              </a:ext>
            </a:extLst>
          </p:cNvPr>
          <p:cNvSpPr/>
          <p:nvPr/>
        </p:nvSpPr>
        <p:spPr>
          <a:xfrm>
            <a:off x="6586321" y="3721007"/>
            <a:ext cx="2277873" cy="1438458"/>
          </a:xfrm>
          <a:prstGeom prst="rect">
            <a:avLst/>
          </a:prstGeom>
          <a:solidFill>
            <a:schemeClr val="accent2">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rPr>
              <a:t>ロボット用</a:t>
            </a:r>
            <a:r>
              <a:rPr lang="en-US" altLang="ja-JP" sz="2000" dirty="0">
                <a:solidFill>
                  <a:schemeClr val="tx1"/>
                </a:solidFill>
              </a:rPr>
              <a:t>API</a:t>
            </a:r>
            <a:r>
              <a:rPr lang="ja-JP" altLang="en-US" sz="2000" dirty="0">
                <a:solidFill>
                  <a:schemeClr val="tx1"/>
                </a:solidFill>
              </a:rPr>
              <a:t>を用いた位置・姿勢制御</a:t>
            </a:r>
          </a:p>
        </p:txBody>
      </p:sp>
      <p:sp>
        <p:nvSpPr>
          <p:cNvPr id="9" name="テキスト ボックス 8"/>
          <p:cNvSpPr txBox="1"/>
          <p:nvPr/>
        </p:nvSpPr>
        <p:spPr>
          <a:xfrm>
            <a:off x="853580" y="5721880"/>
            <a:ext cx="1467068" cy="400110"/>
          </a:xfrm>
          <a:prstGeom prst="rect">
            <a:avLst/>
          </a:prstGeom>
          <a:noFill/>
        </p:spPr>
        <p:txBody>
          <a:bodyPr wrap="none" rtlCol="0">
            <a:spAutoFit/>
          </a:bodyPr>
          <a:lstStyle/>
          <a:p>
            <a:r>
              <a:rPr kumimoji="1" lang="ja-JP" altLang="en-US" sz="2000" b="1" dirty="0"/>
              <a:t>画像座標系</a:t>
            </a:r>
          </a:p>
        </p:txBody>
      </p:sp>
      <p:sp>
        <p:nvSpPr>
          <p:cNvPr id="29" name="テキスト ボックス 28"/>
          <p:cNvSpPr txBox="1"/>
          <p:nvPr/>
        </p:nvSpPr>
        <p:spPr>
          <a:xfrm>
            <a:off x="6732371" y="5721880"/>
            <a:ext cx="1980029" cy="400110"/>
          </a:xfrm>
          <a:prstGeom prst="rect">
            <a:avLst/>
          </a:prstGeom>
          <a:noFill/>
        </p:spPr>
        <p:txBody>
          <a:bodyPr wrap="none" rtlCol="0">
            <a:spAutoFit/>
          </a:bodyPr>
          <a:lstStyle/>
          <a:p>
            <a:r>
              <a:rPr lang="ja-JP" altLang="en-US" sz="2000" b="1" dirty="0"/>
              <a:t>ロボット</a:t>
            </a:r>
            <a:r>
              <a:rPr kumimoji="1" lang="ja-JP" altLang="en-US" sz="2000" b="1" dirty="0"/>
              <a:t>座標系</a:t>
            </a:r>
          </a:p>
        </p:txBody>
      </p:sp>
      <p:sp>
        <p:nvSpPr>
          <p:cNvPr id="5" name="スライド番号プレースホルダー 4"/>
          <p:cNvSpPr>
            <a:spLocks noGrp="1"/>
          </p:cNvSpPr>
          <p:nvPr>
            <p:ph type="sldNum" sz="quarter" idx="12"/>
          </p:nvPr>
        </p:nvSpPr>
        <p:spPr/>
        <p:txBody>
          <a:bodyPr/>
          <a:lstStyle/>
          <a:p>
            <a:fld id="{8C9C3BA3-F2E4-4F2D-87E5-5154CA402B4F}" type="slidenum">
              <a:rPr kumimoji="1" lang="ja-JP" altLang="en-US" sz="1050" smtClean="0">
                <a:solidFill>
                  <a:schemeClr val="tx1"/>
                </a:solidFill>
              </a:rPr>
              <a:t>4</a:t>
            </a:fld>
            <a:endParaRPr kumimoji="1" lang="ja-JP" altLang="en-US" sz="1050" dirty="0">
              <a:solidFill>
                <a:schemeClr val="tx1"/>
              </a:solidFill>
            </a:endParaRPr>
          </a:p>
        </p:txBody>
      </p:sp>
    </p:spTree>
    <p:extLst>
      <p:ext uri="{BB962C8B-B14F-4D97-AF65-F5344CB8AC3E}">
        <p14:creationId xmlns:p14="http://schemas.microsoft.com/office/powerpoint/2010/main" val="900692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3F6BE45C-5147-43D1-B80D-03BAADEF3E72}"/>
              </a:ext>
            </a:extLst>
          </p:cNvPr>
          <p:cNvSpPr/>
          <p:nvPr/>
        </p:nvSpPr>
        <p:spPr>
          <a:xfrm>
            <a:off x="1309402" y="-9306"/>
            <a:ext cx="6540223" cy="436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なぜ姿勢推定が必要なのか</a:t>
            </a:r>
            <a:endParaRPr kumimoji="1" lang="ja-JP" altLang="en-US" sz="2800" b="1" dirty="0"/>
          </a:p>
        </p:txBody>
      </p:sp>
      <p:sp>
        <p:nvSpPr>
          <p:cNvPr id="77" name="直方体 76">
            <a:extLst>
              <a:ext uri="{FF2B5EF4-FFF2-40B4-BE49-F238E27FC236}">
                <a16:creationId xmlns:a16="http://schemas.microsoft.com/office/drawing/2014/main" id="{0BDB8E48-86B6-4EED-B8BF-7ED4D48FCC2F}"/>
              </a:ext>
            </a:extLst>
          </p:cNvPr>
          <p:cNvSpPr/>
          <p:nvPr/>
        </p:nvSpPr>
        <p:spPr>
          <a:xfrm>
            <a:off x="6460843" y="1775915"/>
            <a:ext cx="442471" cy="1101174"/>
          </a:xfrm>
          <a:prstGeom prst="cube">
            <a:avLst>
              <a:gd name="adj" fmla="val 25464"/>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直方体 77">
            <a:extLst>
              <a:ext uri="{FF2B5EF4-FFF2-40B4-BE49-F238E27FC236}">
                <a16:creationId xmlns:a16="http://schemas.microsoft.com/office/drawing/2014/main" id="{C13CFA87-0EB2-474D-A086-A68C1D8183E2}"/>
              </a:ext>
            </a:extLst>
          </p:cNvPr>
          <p:cNvSpPr/>
          <p:nvPr/>
        </p:nvSpPr>
        <p:spPr>
          <a:xfrm>
            <a:off x="5083565" y="3411020"/>
            <a:ext cx="2754555" cy="751014"/>
          </a:xfrm>
          <a:prstGeom prst="cube">
            <a:avLst>
              <a:gd name="adj" fmla="val 42305"/>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直方体 84">
            <a:extLst>
              <a:ext uri="{FF2B5EF4-FFF2-40B4-BE49-F238E27FC236}">
                <a16:creationId xmlns:a16="http://schemas.microsoft.com/office/drawing/2014/main" id="{3E850DF8-4ECB-4ECA-8457-0A1B588A7C5C}"/>
              </a:ext>
            </a:extLst>
          </p:cNvPr>
          <p:cNvSpPr/>
          <p:nvPr/>
        </p:nvSpPr>
        <p:spPr>
          <a:xfrm>
            <a:off x="5083565" y="3411020"/>
            <a:ext cx="2754555" cy="751014"/>
          </a:xfrm>
          <a:prstGeom prst="cube">
            <a:avLst>
              <a:gd name="adj" fmla="val 42305"/>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直方体 78">
            <a:extLst>
              <a:ext uri="{FF2B5EF4-FFF2-40B4-BE49-F238E27FC236}">
                <a16:creationId xmlns:a16="http://schemas.microsoft.com/office/drawing/2014/main" id="{2A0DC86A-9120-415B-9F13-3DB25EE1EAD4}"/>
              </a:ext>
            </a:extLst>
          </p:cNvPr>
          <p:cNvSpPr/>
          <p:nvPr/>
        </p:nvSpPr>
        <p:spPr>
          <a:xfrm>
            <a:off x="6068819" y="2237113"/>
            <a:ext cx="442471" cy="1101174"/>
          </a:xfrm>
          <a:prstGeom prst="cube">
            <a:avLst>
              <a:gd name="adj" fmla="val 25464"/>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直方体 79">
            <a:extLst>
              <a:ext uri="{FF2B5EF4-FFF2-40B4-BE49-F238E27FC236}">
                <a16:creationId xmlns:a16="http://schemas.microsoft.com/office/drawing/2014/main" id="{33B8F37B-3009-4E9A-82B6-AF6FCD0293BB}"/>
              </a:ext>
            </a:extLst>
          </p:cNvPr>
          <p:cNvSpPr/>
          <p:nvPr/>
        </p:nvSpPr>
        <p:spPr>
          <a:xfrm>
            <a:off x="5916141" y="1602709"/>
            <a:ext cx="1089404" cy="1089404"/>
          </a:xfrm>
          <a:prstGeom prst="cube">
            <a:avLst>
              <a:gd name="adj" fmla="val 61306"/>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直方体 85">
            <a:extLst>
              <a:ext uri="{FF2B5EF4-FFF2-40B4-BE49-F238E27FC236}">
                <a16:creationId xmlns:a16="http://schemas.microsoft.com/office/drawing/2014/main" id="{20A892F6-382B-4E96-A9CE-D54FA593B2B9}"/>
              </a:ext>
            </a:extLst>
          </p:cNvPr>
          <p:cNvSpPr/>
          <p:nvPr/>
        </p:nvSpPr>
        <p:spPr>
          <a:xfrm>
            <a:off x="5083563" y="3411020"/>
            <a:ext cx="2754555" cy="751014"/>
          </a:xfrm>
          <a:prstGeom prst="cube">
            <a:avLst>
              <a:gd name="adj" fmla="val 42305"/>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1" name="グループ化 80">
            <a:extLst>
              <a:ext uri="{FF2B5EF4-FFF2-40B4-BE49-F238E27FC236}">
                <a16:creationId xmlns:a16="http://schemas.microsoft.com/office/drawing/2014/main" id="{8AF50C2C-90F6-4ECD-8536-1F2832E50778}"/>
              </a:ext>
            </a:extLst>
          </p:cNvPr>
          <p:cNvGrpSpPr/>
          <p:nvPr/>
        </p:nvGrpSpPr>
        <p:grpSpPr>
          <a:xfrm>
            <a:off x="5605434" y="1683427"/>
            <a:ext cx="1710815" cy="1368140"/>
            <a:chOff x="980437" y="-32106"/>
            <a:chExt cx="3050067" cy="2439140"/>
          </a:xfrm>
        </p:grpSpPr>
        <p:sp>
          <p:nvSpPr>
            <p:cNvPr id="82" name="直方体 81">
              <a:extLst>
                <a:ext uri="{FF2B5EF4-FFF2-40B4-BE49-F238E27FC236}">
                  <a16:creationId xmlns:a16="http://schemas.microsoft.com/office/drawing/2014/main" id="{F1785953-E7D9-47DC-9688-67FA000F64E1}"/>
                </a:ext>
              </a:extLst>
            </p:cNvPr>
            <p:cNvSpPr/>
            <p:nvPr/>
          </p:nvSpPr>
          <p:spPr>
            <a:xfrm rot="16200000" flipV="1">
              <a:off x="593518" y="1049949"/>
              <a:ext cx="1916178" cy="797992"/>
            </a:xfrm>
            <a:prstGeom prst="cub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直方体 82">
              <a:extLst>
                <a:ext uri="{FF2B5EF4-FFF2-40B4-BE49-F238E27FC236}">
                  <a16:creationId xmlns:a16="http://schemas.microsoft.com/office/drawing/2014/main" id="{0016F439-37EB-49D0-BEA5-0DC7BB792E36}"/>
                </a:ext>
              </a:extLst>
            </p:cNvPr>
            <p:cNvSpPr/>
            <p:nvPr/>
          </p:nvSpPr>
          <p:spPr>
            <a:xfrm rot="16200000" flipV="1">
              <a:off x="2525714" y="1049948"/>
              <a:ext cx="1916178" cy="797992"/>
            </a:xfrm>
            <a:prstGeom prst="cub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直方体 83">
              <a:extLst>
                <a:ext uri="{FF2B5EF4-FFF2-40B4-BE49-F238E27FC236}">
                  <a16:creationId xmlns:a16="http://schemas.microsoft.com/office/drawing/2014/main" id="{9B29649D-FDA8-4937-B77B-209F08A0BD00}"/>
                </a:ext>
              </a:extLst>
            </p:cNvPr>
            <p:cNvSpPr/>
            <p:nvPr/>
          </p:nvSpPr>
          <p:spPr>
            <a:xfrm>
              <a:off x="980437" y="-32106"/>
              <a:ext cx="3050067" cy="891141"/>
            </a:xfrm>
            <a:prstGeom prst="cub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テキスト ボックス 86">
            <a:extLst>
              <a:ext uri="{FF2B5EF4-FFF2-40B4-BE49-F238E27FC236}">
                <a16:creationId xmlns:a16="http://schemas.microsoft.com/office/drawing/2014/main" id="{2873D0F5-73B5-48F1-8496-776700296E01}"/>
              </a:ext>
            </a:extLst>
          </p:cNvPr>
          <p:cNvSpPr txBox="1"/>
          <p:nvPr/>
        </p:nvSpPr>
        <p:spPr>
          <a:xfrm>
            <a:off x="1021879" y="654150"/>
            <a:ext cx="3262432" cy="400110"/>
          </a:xfrm>
          <a:prstGeom prst="rect">
            <a:avLst/>
          </a:prstGeom>
          <a:noFill/>
        </p:spPr>
        <p:txBody>
          <a:bodyPr wrap="none" rtlCol="0">
            <a:spAutoFit/>
          </a:bodyPr>
          <a:lstStyle/>
          <a:p>
            <a:r>
              <a:rPr lang="ja-JP" altLang="en-US" sz="2000" b="1" dirty="0"/>
              <a:t>使用したエンドエフェクタ</a:t>
            </a:r>
            <a:endParaRPr kumimoji="1" lang="ja-JP" altLang="en-US" sz="2000" b="1" dirty="0"/>
          </a:p>
        </p:txBody>
      </p:sp>
      <p:sp>
        <p:nvSpPr>
          <p:cNvPr id="90" name="テキスト ボックス 89">
            <a:extLst>
              <a:ext uri="{FF2B5EF4-FFF2-40B4-BE49-F238E27FC236}">
                <a16:creationId xmlns:a16="http://schemas.microsoft.com/office/drawing/2014/main" id="{83F0EB95-74EB-4167-BCF9-02BB7FB02646}"/>
              </a:ext>
            </a:extLst>
          </p:cNvPr>
          <p:cNvSpPr txBox="1"/>
          <p:nvPr/>
        </p:nvSpPr>
        <p:spPr>
          <a:xfrm>
            <a:off x="1184107" y="5749705"/>
            <a:ext cx="6790812" cy="861774"/>
          </a:xfrm>
          <a:prstGeom prst="rect">
            <a:avLst/>
          </a:prstGeom>
          <a:noFill/>
        </p:spPr>
        <p:txBody>
          <a:bodyPr wrap="square" rtlCol="0">
            <a:spAutoFit/>
          </a:bodyPr>
          <a:lstStyle/>
          <a:p>
            <a:pPr algn="just">
              <a:lnSpc>
                <a:spcPts val="3000"/>
              </a:lnSpc>
            </a:pPr>
            <a:r>
              <a:rPr kumimoji="1" lang="ja-JP" altLang="en-US" sz="2400" dirty="0"/>
              <a:t>ワーク表面の状態に左右されにくいが</a:t>
            </a:r>
            <a:r>
              <a:rPr lang="ja-JP" altLang="en-US" sz="2400" dirty="0"/>
              <a:t>ワークの角度によって把持の成否が左右される</a:t>
            </a:r>
            <a:endParaRPr kumimoji="1" lang="en-US" altLang="ja-JP" sz="2400" dirty="0"/>
          </a:p>
        </p:txBody>
      </p:sp>
      <p:sp>
        <p:nvSpPr>
          <p:cNvPr id="29" name="テキスト ボックス 28"/>
          <p:cNvSpPr txBox="1"/>
          <p:nvPr/>
        </p:nvSpPr>
        <p:spPr>
          <a:xfrm>
            <a:off x="540455" y="4441554"/>
            <a:ext cx="4247870" cy="923330"/>
          </a:xfrm>
          <a:prstGeom prst="rect">
            <a:avLst/>
          </a:prstGeom>
          <a:noFill/>
        </p:spPr>
        <p:txBody>
          <a:bodyPr wrap="square" rtlCol="0">
            <a:spAutoFit/>
          </a:bodyPr>
          <a:lstStyle/>
          <a:p>
            <a:pPr algn="ctr"/>
            <a:r>
              <a:rPr lang="ja-JP" altLang="en-US" b="1" dirty="0"/>
              <a:t>付属アタッチメント</a:t>
            </a:r>
            <a:endParaRPr lang="en-US" altLang="ja-JP" b="1" dirty="0"/>
          </a:p>
          <a:p>
            <a:pPr algn="ctr"/>
            <a:r>
              <a:rPr lang="ja-JP" altLang="en-US" dirty="0"/>
              <a:t>① グリッパ</a:t>
            </a:r>
            <a:endParaRPr lang="en-US" altLang="ja-JP" dirty="0"/>
          </a:p>
          <a:p>
            <a:pPr algn="ctr"/>
            <a:r>
              <a:rPr lang="ja-JP" altLang="en-US" dirty="0"/>
              <a:t>② エアポンプキット</a:t>
            </a:r>
          </a:p>
        </p:txBody>
      </p:sp>
      <p:grpSp>
        <p:nvGrpSpPr>
          <p:cNvPr id="30" name="グループ化 29"/>
          <p:cNvGrpSpPr>
            <a:grpSpLocks noChangeAspect="1"/>
          </p:cNvGrpSpPr>
          <p:nvPr/>
        </p:nvGrpSpPr>
        <p:grpSpPr>
          <a:xfrm>
            <a:off x="1044469" y="1017028"/>
            <a:ext cx="3239843" cy="3424526"/>
            <a:chOff x="6107290" y="3700933"/>
            <a:chExt cx="2986808" cy="3157067"/>
          </a:xfrm>
        </p:grpSpPr>
        <p:pic>
          <p:nvPicPr>
            <p:cNvPr id="31" name="図 30"/>
            <p:cNvPicPr>
              <a:picLocks noChangeAspect="1"/>
            </p:cNvPicPr>
            <p:nvPr/>
          </p:nvPicPr>
          <p:blipFill>
            <a:blip r:embed="rId3"/>
            <a:stretch>
              <a:fillRect/>
            </a:stretch>
          </p:blipFill>
          <p:spPr>
            <a:xfrm>
              <a:off x="6107290" y="3700933"/>
              <a:ext cx="2986808" cy="3157067"/>
            </a:xfrm>
            <a:prstGeom prst="rect">
              <a:avLst/>
            </a:prstGeom>
          </p:spPr>
        </p:pic>
        <p:sp>
          <p:nvSpPr>
            <p:cNvPr id="34" name="テキスト ボックス 33"/>
            <p:cNvSpPr txBox="1"/>
            <p:nvPr/>
          </p:nvSpPr>
          <p:spPr>
            <a:xfrm>
              <a:off x="8357742" y="5114691"/>
              <a:ext cx="492443" cy="461665"/>
            </a:xfrm>
            <a:prstGeom prst="rect">
              <a:avLst/>
            </a:prstGeom>
            <a:noFill/>
          </p:spPr>
          <p:txBody>
            <a:bodyPr wrap="none" rtlCol="0">
              <a:spAutoFit/>
            </a:bodyPr>
            <a:lstStyle/>
            <a:p>
              <a:r>
                <a:rPr kumimoji="1" lang="ja-JP" altLang="en-US" sz="2400" dirty="0">
                  <a:solidFill>
                    <a:schemeClr val="bg1"/>
                  </a:solidFill>
                </a:rPr>
                <a:t>①</a:t>
              </a:r>
            </a:p>
          </p:txBody>
        </p:sp>
        <p:sp>
          <p:nvSpPr>
            <p:cNvPr id="35" name="テキスト ボックス 34"/>
            <p:cNvSpPr txBox="1"/>
            <p:nvPr/>
          </p:nvSpPr>
          <p:spPr>
            <a:xfrm>
              <a:off x="6567041" y="6254131"/>
              <a:ext cx="492443" cy="461665"/>
            </a:xfrm>
            <a:prstGeom prst="rect">
              <a:avLst/>
            </a:prstGeom>
            <a:noFill/>
          </p:spPr>
          <p:txBody>
            <a:bodyPr wrap="none" rtlCol="0">
              <a:spAutoFit/>
            </a:bodyPr>
            <a:lstStyle/>
            <a:p>
              <a:r>
                <a:rPr lang="ja-JP" altLang="en-US" sz="2400" dirty="0">
                  <a:solidFill>
                    <a:schemeClr val="bg1"/>
                  </a:solidFill>
                </a:rPr>
                <a:t>②</a:t>
              </a:r>
              <a:endParaRPr kumimoji="1" lang="ja-JP" altLang="en-US" sz="2400" dirty="0">
                <a:solidFill>
                  <a:schemeClr val="bg1"/>
                </a:solidFill>
              </a:endParaRPr>
            </a:p>
          </p:txBody>
        </p:sp>
      </p:grpSp>
      <p:sp>
        <p:nvSpPr>
          <p:cNvPr id="36" name="テキスト ボックス 35">
            <a:extLst>
              <a:ext uri="{FF2B5EF4-FFF2-40B4-BE49-F238E27FC236}">
                <a16:creationId xmlns:a16="http://schemas.microsoft.com/office/drawing/2014/main" id="{2873D0F5-73B5-48F1-8496-776700296E01}"/>
              </a:ext>
            </a:extLst>
          </p:cNvPr>
          <p:cNvSpPr txBox="1"/>
          <p:nvPr/>
        </p:nvSpPr>
        <p:spPr>
          <a:xfrm>
            <a:off x="5692063" y="654150"/>
            <a:ext cx="1980029" cy="400110"/>
          </a:xfrm>
          <a:prstGeom prst="rect">
            <a:avLst/>
          </a:prstGeom>
          <a:noFill/>
        </p:spPr>
        <p:txBody>
          <a:bodyPr wrap="none" rtlCol="0">
            <a:spAutoFit/>
          </a:bodyPr>
          <a:lstStyle/>
          <a:p>
            <a:r>
              <a:rPr lang="ja-JP" altLang="en-US" sz="2000" b="1" dirty="0"/>
              <a:t>グリッパの</a:t>
            </a:r>
            <a:r>
              <a:rPr kumimoji="1" lang="ja-JP" altLang="en-US" sz="2000" b="1" dirty="0"/>
              <a:t>動き</a:t>
            </a:r>
          </a:p>
        </p:txBody>
      </p:sp>
      <p:sp>
        <p:nvSpPr>
          <p:cNvPr id="2" name="正方形/長方形 1"/>
          <p:cNvSpPr/>
          <p:nvPr/>
        </p:nvSpPr>
        <p:spPr>
          <a:xfrm>
            <a:off x="6118447" y="1092216"/>
            <a:ext cx="1336453" cy="388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グリッパ</a:t>
            </a:r>
          </a:p>
        </p:txBody>
      </p:sp>
      <p:sp>
        <p:nvSpPr>
          <p:cNvPr id="37" name="正方形/長方形 36"/>
          <p:cNvSpPr/>
          <p:nvPr/>
        </p:nvSpPr>
        <p:spPr>
          <a:xfrm>
            <a:off x="5788361" y="4327061"/>
            <a:ext cx="1114953" cy="3888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ワーク</a:t>
            </a:r>
          </a:p>
        </p:txBody>
      </p:sp>
      <p:sp>
        <p:nvSpPr>
          <p:cNvPr id="4" name="スライド番号プレースホルダー 3"/>
          <p:cNvSpPr>
            <a:spLocks noGrp="1"/>
          </p:cNvSpPr>
          <p:nvPr>
            <p:ph type="sldNum" sz="quarter" idx="12"/>
          </p:nvPr>
        </p:nvSpPr>
        <p:spPr/>
        <p:txBody>
          <a:bodyPr/>
          <a:lstStyle/>
          <a:p>
            <a:fld id="{8C9C3BA3-F2E4-4F2D-87E5-5154CA402B4F}" type="slidenum">
              <a:rPr kumimoji="1" lang="ja-JP" altLang="en-US" sz="1050" smtClean="0">
                <a:solidFill>
                  <a:schemeClr val="tx1"/>
                </a:solidFill>
              </a:rPr>
              <a:t>5</a:t>
            </a:fld>
            <a:endParaRPr kumimoji="1" lang="ja-JP" altLang="en-US" sz="1050" dirty="0">
              <a:solidFill>
                <a:schemeClr val="tx1"/>
              </a:solidFill>
            </a:endParaRPr>
          </a:p>
        </p:txBody>
      </p:sp>
    </p:spTree>
    <p:extLst>
      <p:ext uri="{BB962C8B-B14F-4D97-AF65-F5344CB8AC3E}">
        <p14:creationId xmlns:p14="http://schemas.microsoft.com/office/powerpoint/2010/main" val="316793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8.33333E-7 -3.7037E-7 L 8.33333E-7 0.14745 " pathEditMode="relative" rAng="0" ptsTypes="AA">
                                      <p:cBhvr>
                                        <p:cTn id="6" dur="1000" fill="hold"/>
                                        <p:tgtEl>
                                          <p:spTgt spid="77"/>
                                        </p:tgtEl>
                                        <p:attrNameLst>
                                          <p:attrName>ppt_x</p:attrName>
                                          <p:attrName>ppt_y</p:attrName>
                                        </p:attrNameLst>
                                      </p:cBhvr>
                                      <p:rCtr x="0" y="7361"/>
                                    </p:animMotion>
                                  </p:childTnLst>
                                </p:cTn>
                              </p:par>
                              <p:par>
                                <p:cTn id="7" presetID="42" presetClass="path" presetSubtype="0" accel="50000" decel="50000" fill="hold" grpId="0" nodeType="withEffect">
                                  <p:stCondLst>
                                    <p:cond delay="0"/>
                                  </p:stCondLst>
                                  <p:childTnLst>
                                    <p:animMotion origin="layout" path="M 2.77778E-6 -1.48148E-6 L 2.77778E-6 0.13588 " pathEditMode="relative" rAng="0" ptsTypes="AA">
                                      <p:cBhvr>
                                        <p:cTn id="8" dur="1000" fill="hold"/>
                                        <p:tgtEl>
                                          <p:spTgt spid="79"/>
                                        </p:tgtEl>
                                        <p:attrNameLst>
                                          <p:attrName>ppt_x</p:attrName>
                                          <p:attrName>ppt_y</p:attrName>
                                        </p:attrNameLst>
                                      </p:cBhvr>
                                      <p:rCtr x="0" y="6782"/>
                                    </p:animMotion>
                                  </p:childTnLst>
                                </p:cTn>
                              </p:par>
                              <p:par>
                                <p:cTn id="9" presetID="42" presetClass="path" presetSubtype="0" accel="50000" decel="50000" fill="hold" grpId="0" nodeType="withEffect">
                                  <p:stCondLst>
                                    <p:cond delay="0"/>
                                  </p:stCondLst>
                                  <p:childTnLst>
                                    <p:animMotion origin="layout" path="M 2.77778E-6 -4.44444E-6 L 2.77778E-6 0.13912 " pathEditMode="relative" rAng="0" ptsTypes="AA">
                                      <p:cBhvr>
                                        <p:cTn id="10" dur="1000" fill="hold"/>
                                        <p:tgtEl>
                                          <p:spTgt spid="80"/>
                                        </p:tgtEl>
                                        <p:attrNameLst>
                                          <p:attrName>ppt_x</p:attrName>
                                          <p:attrName>ppt_y</p:attrName>
                                        </p:attrNameLst>
                                      </p:cBhvr>
                                      <p:rCtr x="0" y="6944"/>
                                    </p:animMotion>
                                  </p:childTnLst>
                                </p:cTn>
                              </p:par>
                            </p:childTnLst>
                          </p:cTn>
                        </p:par>
                        <p:par>
                          <p:cTn id="11" fill="hold">
                            <p:stCondLst>
                              <p:cond delay="1000"/>
                            </p:stCondLst>
                            <p:childTnLst>
                              <p:par>
                                <p:cTn id="12" presetID="64" presetClass="path" presetSubtype="0" accel="50000" decel="50000" fill="hold" grpId="1" nodeType="afterEffect">
                                  <p:stCondLst>
                                    <p:cond delay="0"/>
                                  </p:stCondLst>
                                  <p:childTnLst>
                                    <p:animMotion origin="layout" path="M 8.33333E-7 0.14745 L 8.33333E-7 -3.7037E-7 " pathEditMode="relative" rAng="0" ptsTypes="AA">
                                      <p:cBhvr>
                                        <p:cTn id="13" dur="1000" fill="hold"/>
                                        <p:tgtEl>
                                          <p:spTgt spid="77"/>
                                        </p:tgtEl>
                                        <p:attrNameLst>
                                          <p:attrName>ppt_x</p:attrName>
                                          <p:attrName>ppt_y</p:attrName>
                                        </p:attrNameLst>
                                      </p:cBhvr>
                                      <p:rCtr x="0" y="-7384"/>
                                    </p:animMotion>
                                  </p:childTnLst>
                                </p:cTn>
                              </p:par>
                              <p:par>
                                <p:cTn id="14" presetID="64" presetClass="path" presetSubtype="0" accel="50000" decel="50000" fill="hold" grpId="1" nodeType="withEffect">
                                  <p:stCondLst>
                                    <p:cond delay="0"/>
                                  </p:stCondLst>
                                  <p:childTnLst>
                                    <p:animMotion origin="layout" path="M 2.77778E-6 0.13588 L 2.77778E-6 -1.48148E-6 " pathEditMode="relative" rAng="0" ptsTypes="AA">
                                      <p:cBhvr>
                                        <p:cTn id="15" dur="1000" fill="hold"/>
                                        <p:tgtEl>
                                          <p:spTgt spid="79"/>
                                        </p:tgtEl>
                                        <p:attrNameLst>
                                          <p:attrName>ppt_x</p:attrName>
                                          <p:attrName>ppt_y</p:attrName>
                                        </p:attrNameLst>
                                      </p:cBhvr>
                                      <p:rCtr x="0" y="-6806"/>
                                    </p:animMotion>
                                  </p:childTnLst>
                                </p:cTn>
                              </p:par>
                              <p:par>
                                <p:cTn id="16" presetID="64" presetClass="path" presetSubtype="0" accel="50000" decel="50000" fill="hold" grpId="1" nodeType="withEffect">
                                  <p:stCondLst>
                                    <p:cond delay="0"/>
                                  </p:stCondLst>
                                  <p:childTnLst>
                                    <p:animMotion origin="layout" path="M 2.77778E-6 0.13912 L 2.77778E-6 -4.44444E-6 " pathEditMode="relative" rAng="0" ptsTypes="AA">
                                      <p:cBhvr>
                                        <p:cTn id="17" dur="1000" fill="hold"/>
                                        <p:tgtEl>
                                          <p:spTgt spid="80"/>
                                        </p:tgtEl>
                                        <p:attrNameLst>
                                          <p:attrName>ppt_x</p:attrName>
                                          <p:attrName>ppt_y</p:attrName>
                                        </p:attrNameLst>
                                      </p:cBhvr>
                                      <p:rCtr x="0" y="-6968"/>
                                    </p:animMotion>
                                  </p:childTnLst>
                                </p:cTn>
                              </p:par>
                              <p:par>
                                <p:cTn id="18" presetID="64" presetClass="path" presetSubtype="0" accel="50000" decel="50000" fill="hold" grpId="0" nodeType="withEffect">
                                  <p:stCondLst>
                                    <p:cond delay="0"/>
                                  </p:stCondLst>
                                  <p:childTnLst>
                                    <p:animMotion origin="layout" path="M -3.61111E-6 -3.33333E-6 L -3.61111E-6 -0.1368 " pathEditMode="relative" rAng="0" ptsTypes="AA">
                                      <p:cBhvr>
                                        <p:cTn id="19" dur="1000" fill="hold"/>
                                        <p:tgtEl>
                                          <p:spTgt spid="78"/>
                                        </p:tgtEl>
                                        <p:attrNameLst>
                                          <p:attrName>ppt_x</p:attrName>
                                          <p:attrName>ppt_y</p:attrName>
                                        </p:attrNameLst>
                                      </p:cBhvr>
                                      <p:rCtr x="0" y="-6852"/>
                                    </p:animMotion>
                                  </p:childTnLst>
                                </p:cTn>
                              </p:par>
                              <p:par>
                                <p:cTn id="20" presetID="64" presetClass="path" presetSubtype="0" accel="50000" decel="50000" fill="hold" grpId="0" nodeType="withEffect">
                                  <p:stCondLst>
                                    <p:cond delay="0"/>
                                  </p:stCondLst>
                                  <p:childTnLst>
                                    <p:animMotion origin="layout" path="M -3.61111E-6 -3.33333E-6 L -3.61111E-6 -0.1368 " pathEditMode="relative" rAng="0" ptsTypes="AA">
                                      <p:cBhvr>
                                        <p:cTn id="21" dur="1000" fill="hold"/>
                                        <p:tgtEl>
                                          <p:spTgt spid="85"/>
                                        </p:tgtEl>
                                        <p:attrNameLst>
                                          <p:attrName>ppt_x</p:attrName>
                                          <p:attrName>ppt_y</p:attrName>
                                        </p:attrNameLst>
                                      </p:cBhvr>
                                      <p:rCtr x="0" y="-6852"/>
                                    </p:animMotion>
                                  </p:childTnLst>
                                </p:cTn>
                              </p:par>
                            </p:childTnLst>
                          </p:cTn>
                        </p:par>
                        <p:par>
                          <p:cTn id="22" fill="hold">
                            <p:stCondLst>
                              <p:cond delay="2000"/>
                            </p:stCondLst>
                            <p:childTnLst>
                              <p:par>
                                <p:cTn id="23" presetID="1" presetClass="exit" presetSubtype="0" fill="hold" grpId="2" nodeType="afterEffect">
                                  <p:stCondLst>
                                    <p:cond delay="0"/>
                                  </p:stCondLst>
                                  <p:childTnLst>
                                    <p:set>
                                      <p:cBhvr>
                                        <p:cTn id="24" dur="1" fill="hold">
                                          <p:stCondLst>
                                            <p:cond delay="999"/>
                                          </p:stCondLst>
                                        </p:cTn>
                                        <p:tgtEl>
                                          <p:spTgt spid="77"/>
                                        </p:tgtEl>
                                        <p:attrNameLst>
                                          <p:attrName>style.visibility</p:attrName>
                                        </p:attrNameLst>
                                      </p:cBhvr>
                                      <p:to>
                                        <p:strVal val="hidden"/>
                                      </p:to>
                                    </p:set>
                                  </p:childTnLst>
                                </p:cTn>
                              </p:par>
                              <p:par>
                                <p:cTn id="25" presetID="1" presetClass="exit" presetSubtype="0" fill="hold" grpId="2" nodeType="withEffect">
                                  <p:stCondLst>
                                    <p:cond delay="0"/>
                                  </p:stCondLst>
                                  <p:childTnLst>
                                    <p:set>
                                      <p:cBhvr>
                                        <p:cTn id="26" dur="1" fill="hold">
                                          <p:stCondLst>
                                            <p:cond delay="999"/>
                                          </p:stCondLst>
                                        </p:cTn>
                                        <p:tgtEl>
                                          <p:spTgt spid="79"/>
                                        </p:tgtEl>
                                        <p:attrNameLst>
                                          <p:attrName>style.visibility</p:attrName>
                                        </p:attrNameLst>
                                      </p:cBhvr>
                                      <p:to>
                                        <p:strVal val="hidden"/>
                                      </p:to>
                                    </p:set>
                                  </p:childTnLst>
                                </p:cTn>
                              </p:par>
                              <p:par>
                                <p:cTn id="27" presetID="1" presetClass="exit" presetSubtype="0" fill="hold" grpId="2" nodeType="withEffect">
                                  <p:stCondLst>
                                    <p:cond delay="0"/>
                                  </p:stCondLst>
                                  <p:childTnLst>
                                    <p:set>
                                      <p:cBhvr>
                                        <p:cTn id="28" dur="1" fill="hold">
                                          <p:stCondLst>
                                            <p:cond delay="999"/>
                                          </p:stCondLst>
                                        </p:cTn>
                                        <p:tgtEl>
                                          <p:spTgt spid="8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999"/>
                                          </p:stCondLst>
                                        </p:cTn>
                                        <p:tgtEl>
                                          <p:spTgt spid="7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999"/>
                                          </p:stCondLst>
                                        </p:cTn>
                                        <p:tgtEl>
                                          <p:spTgt spid="8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999"/>
                                          </p:stCondLst>
                                        </p:cTn>
                                        <p:tgtEl>
                                          <p:spTgt spid="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999"/>
                                          </p:stCondLst>
                                        </p:cTn>
                                        <p:tgtEl>
                                          <p:spTgt spid="86"/>
                                        </p:tgtEl>
                                        <p:attrNameLst>
                                          <p:attrName>style.visibility</p:attrName>
                                        </p:attrNameLst>
                                      </p:cBhvr>
                                      <p:to>
                                        <p:strVal val="visible"/>
                                      </p:to>
                                    </p:set>
                                  </p:childTnLst>
                                </p:cTn>
                              </p:par>
                              <p:par>
                                <p:cTn id="37" presetID="42" presetClass="path" presetSubtype="0" accel="50000" decel="50000" fill="hold" nodeType="withEffect">
                                  <p:stCondLst>
                                    <p:cond delay="1250"/>
                                  </p:stCondLst>
                                  <p:childTnLst>
                                    <p:animMotion origin="layout" path="M 2.77778E-6 1.11111E-6 L 2.77778E-6 0.08333 " pathEditMode="relative" rAng="0" ptsTypes="AA">
                                      <p:cBhvr>
                                        <p:cTn id="38" dur="1000" fill="hold"/>
                                        <p:tgtEl>
                                          <p:spTgt spid="81"/>
                                        </p:tgtEl>
                                        <p:attrNameLst>
                                          <p:attrName>ppt_x</p:attrName>
                                          <p:attrName>ppt_y</p:attrName>
                                        </p:attrNameLst>
                                      </p:cBhvr>
                                      <p:rCtr x="0" y="41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P spid="77" grpId="2" animBg="1"/>
      <p:bldP spid="78" grpId="0" animBg="1"/>
      <p:bldP spid="78" grpId="1" animBg="1"/>
      <p:bldP spid="85" grpId="0" animBg="1"/>
      <p:bldP spid="85" grpId="1" animBg="1"/>
      <p:bldP spid="79" grpId="0" animBg="1"/>
      <p:bldP spid="79" grpId="1" animBg="1"/>
      <p:bldP spid="79" grpId="2" animBg="1"/>
      <p:bldP spid="80" grpId="0" animBg="1"/>
      <p:bldP spid="80" grpId="1" animBg="1"/>
      <p:bldP spid="80" grpId="2" animBg="1"/>
      <p:bldP spid="8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0" y="3441724"/>
            <a:ext cx="9144000" cy="3198556"/>
          </a:xfrm>
          <a:prstGeom prst="rect">
            <a:avLst/>
          </a:prstGeom>
          <a:solidFill>
            <a:schemeClr val="accent4">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3F6BE45C-5147-43D1-B80D-03BAADEF3E72}"/>
              </a:ext>
            </a:extLst>
          </p:cNvPr>
          <p:cNvSpPr/>
          <p:nvPr/>
        </p:nvSpPr>
        <p:spPr>
          <a:xfrm>
            <a:off x="1309402" y="-9306"/>
            <a:ext cx="7370364" cy="1015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dirty="0"/>
              <a:t>畳み込みニューラルネットワークとは？（</a:t>
            </a:r>
            <a:r>
              <a:rPr kumimoji="1" lang="en-US" altLang="ja-JP" sz="2800" b="1" dirty="0" err="1"/>
              <a:t>AlexNet</a:t>
            </a:r>
            <a:r>
              <a:rPr kumimoji="1" lang="ja-JP" altLang="en-US" sz="2800" b="1" dirty="0"/>
              <a:t>の例）</a:t>
            </a:r>
          </a:p>
        </p:txBody>
      </p:sp>
      <p:sp>
        <p:nvSpPr>
          <p:cNvPr id="8" name="テキスト ボックス 7">
            <a:extLst>
              <a:ext uri="{FF2B5EF4-FFF2-40B4-BE49-F238E27FC236}">
                <a16:creationId xmlns:a16="http://schemas.microsoft.com/office/drawing/2014/main" id="{4EB3E89C-0FB1-4D76-934C-EAAF46AC03C2}"/>
              </a:ext>
            </a:extLst>
          </p:cNvPr>
          <p:cNvSpPr txBox="1"/>
          <p:nvPr/>
        </p:nvSpPr>
        <p:spPr>
          <a:xfrm>
            <a:off x="601896" y="1720460"/>
            <a:ext cx="7940206" cy="1015663"/>
          </a:xfrm>
          <a:prstGeom prst="rect">
            <a:avLst/>
          </a:prstGeom>
          <a:noFill/>
        </p:spPr>
        <p:txBody>
          <a:bodyPr wrap="square" rtlCol="0">
            <a:spAutoFit/>
          </a:bodyPr>
          <a:lstStyle/>
          <a:p>
            <a:r>
              <a:rPr kumimoji="1" lang="en-US" altLang="ja-JP" sz="2000" b="1" dirty="0" err="1"/>
              <a:t>AlexNet</a:t>
            </a:r>
            <a:r>
              <a:rPr kumimoji="1" lang="ja-JP" altLang="en-US" sz="2000" dirty="0"/>
              <a:t>とは</a:t>
            </a:r>
            <a:r>
              <a:rPr kumimoji="1" lang="en-US" altLang="ja-JP" sz="2000" dirty="0"/>
              <a:t>:</a:t>
            </a:r>
          </a:p>
          <a:p>
            <a:r>
              <a:rPr kumimoji="1" lang="en-US" altLang="ja-JP" sz="2000" dirty="0"/>
              <a:t>ImageNet Large Scale Visual Recognition Challenge 2012</a:t>
            </a:r>
            <a:r>
              <a:rPr lang="ja-JP" altLang="en-US" sz="2000" dirty="0"/>
              <a:t>においてトップの成績を残した</a:t>
            </a:r>
            <a:r>
              <a:rPr kumimoji="1" lang="ja-JP" altLang="en-US" sz="2000" dirty="0"/>
              <a:t>深層構造を持つ</a:t>
            </a:r>
            <a:r>
              <a:rPr kumimoji="1" lang="en-US" altLang="ja-JP" sz="2000" dirty="0"/>
              <a:t>Ne</a:t>
            </a:r>
            <a:r>
              <a:rPr lang="en-US" altLang="ja-JP" sz="2000" dirty="0"/>
              <a:t>ural Network</a:t>
            </a:r>
            <a:endParaRPr kumimoji="1" lang="ja-JP" altLang="en-US" sz="2000" dirty="0"/>
          </a:p>
        </p:txBody>
      </p:sp>
      <p:pic>
        <p:nvPicPr>
          <p:cNvPr id="2" name="図 1"/>
          <p:cNvPicPr>
            <a:picLocks noChangeAspect="1"/>
          </p:cNvPicPr>
          <p:nvPr/>
        </p:nvPicPr>
        <p:blipFill>
          <a:blip r:embed="rId3"/>
          <a:stretch>
            <a:fillRect/>
          </a:stretch>
        </p:blipFill>
        <p:spPr>
          <a:xfrm>
            <a:off x="537066" y="3741807"/>
            <a:ext cx="8005037" cy="2651925"/>
          </a:xfrm>
          <a:prstGeom prst="rect">
            <a:avLst/>
          </a:prstGeom>
        </p:spPr>
      </p:pic>
      <p:sp>
        <p:nvSpPr>
          <p:cNvPr id="3" name="テキスト ボックス 2"/>
          <p:cNvSpPr txBox="1"/>
          <p:nvPr/>
        </p:nvSpPr>
        <p:spPr>
          <a:xfrm>
            <a:off x="0" y="6241013"/>
            <a:ext cx="2037737" cy="369332"/>
          </a:xfrm>
          <a:prstGeom prst="rect">
            <a:avLst/>
          </a:prstGeom>
          <a:noFill/>
        </p:spPr>
        <p:txBody>
          <a:bodyPr wrap="none" rtlCol="0">
            <a:spAutoFit/>
          </a:bodyPr>
          <a:lstStyle/>
          <a:p>
            <a:r>
              <a:rPr kumimoji="1" lang="ja-JP" altLang="en-US" b="1" dirty="0">
                <a:latin typeface="Times New Roman" panose="02020603050405020304" pitchFamily="18" charset="0"/>
                <a:cs typeface="Times New Roman" panose="02020603050405020304" pitchFamily="18" charset="0"/>
              </a:rPr>
              <a:t>入力</a:t>
            </a:r>
            <a:r>
              <a:rPr kumimoji="1" lang="en-US" altLang="ja-JP" b="1" dirty="0">
                <a:latin typeface="Times New Roman" panose="02020603050405020304" pitchFamily="18" charset="0"/>
                <a:cs typeface="Times New Roman" panose="02020603050405020304" pitchFamily="18" charset="0"/>
              </a:rPr>
              <a:t>: 227 x 227 x 3</a:t>
            </a:r>
            <a:endParaRPr kumimoji="1" lang="ja-JP" altLang="en-US" b="1" dirty="0">
              <a:latin typeface="Times New Roman" panose="02020603050405020304" pitchFamily="18" charset="0"/>
              <a:cs typeface="Times New Roman" panose="02020603050405020304" pitchFamily="18" charset="0"/>
            </a:endParaRPr>
          </a:p>
        </p:txBody>
      </p:sp>
      <p:sp>
        <p:nvSpPr>
          <p:cNvPr id="140" name="テキスト ボックス 139">
            <a:extLst>
              <a:ext uri="{FF2B5EF4-FFF2-40B4-BE49-F238E27FC236}">
                <a16:creationId xmlns:a16="http://schemas.microsoft.com/office/drawing/2014/main" id="{788C1DB6-6E4E-4DE1-BA23-0CD79DD9F44B}"/>
              </a:ext>
            </a:extLst>
          </p:cNvPr>
          <p:cNvSpPr txBox="1"/>
          <p:nvPr/>
        </p:nvSpPr>
        <p:spPr>
          <a:xfrm>
            <a:off x="601896" y="3096871"/>
            <a:ext cx="8077869" cy="369332"/>
          </a:xfrm>
          <a:prstGeom prst="rect">
            <a:avLst/>
          </a:prstGeom>
          <a:noFill/>
        </p:spPr>
        <p:txBody>
          <a:bodyPr wrap="square" rtlCol="0">
            <a:spAutoFit/>
          </a:bodyPr>
          <a:lstStyle/>
          <a:p>
            <a:r>
              <a:rPr lang="en-US" altLang="ja-JP" dirty="0"/>
              <a:t>1000</a:t>
            </a:r>
            <a:r>
              <a:rPr lang="ja-JP" altLang="en-US" dirty="0"/>
              <a:t>カテゴリ</a:t>
            </a:r>
            <a:r>
              <a:rPr lang="en-US" altLang="ja-JP" dirty="0"/>
              <a:t>(</a:t>
            </a:r>
            <a:r>
              <a:rPr lang="ja-JP" altLang="en-US" dirty="0"/>
              <a:t>鳥や犬</a:t>
            </a:r>
            <a:r>
              <a:rPr lang="en-US" altLang="ja-JP" dirty="0"/>
              <a:t>, </a:t>
            </a:r>
            <a:r>
              <a:rPr lang="ja-JP" altLang="en-US" dirty="0"/>
              <a:t>飛行機や車など</a:t>
            </a:r>
            <a:r>
              <a:rPr lang="en-US" altLang="ja-JP" dirty="0"/>
              <a:t>)</a:t>
            </a:r>
            <a:r>
              <a:rPr lang="ja-JP" altLang="en-US" dirty="0"/>
              <a:t>のラベル付けされた画像</a:t>
            </a:r>
            <a:r>
              <a:rPr lang="en-US" altLang="ja-JP" dirty="0"/>
              <a:t>120</a:t>
            </a:r>
            <a:r>
              <a:rPr lang="ja-JP" altLang="en-US" dirty="0"/>
              <a:t>万枚程度</a:t>
            </a:r>
            <a:endParaRPr lang="en-US" altLang="ja-JP" dirty="0"/>
          </a:p>
        </p:txBody>
      </p:sp>
      <p:sp>
        <p:nvSpPr>
          <p:cNvPr id="16" name="テキスト ボックス 15">
            <a:extLst>
              <a:ext uri="{FF2B5EF4-FFF2-40B4-BE49-F238E27FC236}">
                <a16:creationId xmlns:a16="http://schemas.microsoft.com/office/drawing/2014/main" id="{BEF2143B-FB85-4FB1-9DC9-70CF0D9DCD15}"/>
              </a:ext>
            </a:extLst>
          </p:cNvPr>
          <p:cNvSpPr txBox="1"/>
          <p:nvPr/>
        </p:nvSpPr>
        <p:spPr>
          <a:xfrm>
            <a:off x="601897" y="2736124"/>
            <a:ext cx="3991798" cy="400110"/>
          </a:xfrm>
          <a:prstGeom prst="rect">
            <a:avLst/>
          </a:prstGeom>
          <a:noFill/>
        </p:spPr>
        <p:txBody>
          <a:bodyPr wrap="none" rtlCol="0">
            <a:spAutoFit/>
          </a:bodyPr>
          <a:lstStyle/>
          <a:p>
            <a:r>
              <a:rPr kumimoji="1" lang="en-US" altLang="ja-JP" sz="2000" b="1" dirty="0" err="1"/>
              <a:t>AlexNet</a:t>
            </a:r>
            <a:r>
              <a:rPr kumimoji="1" lang="ja-JP" altLang="en-US" sz="2000" b="1" dirty="0"/>
              <a:t>が学習したデータセット</a:t>
            </a:r>
          </a:p>
        </p:txBody>
      </p:sp>
      <p:sp>
        <p:nvSpPr>
          <p:cNvPr id="17" name="テキスト ボックス 16"/>
          <p:cNvSpPr txBox="1"/>
          <p:nvPr/>
        </p:nvSpPr>
        <p:spPr>
          <a:xfrm>
            <a:off x="7156848" y="6270948"/>
            <a:ext cx="1922321" cy="369332"/>
          </a:xfrm>
          <a:prstGeom prst="rect">
            <a:avLst/>
          </a:prstGeom>
          <a:noFill/>
        </p:spPr>
        <p:txBody>
          <a:bodyPr wrap="none" rtlCol="0">
            <a:spAutoFit/>
          </a:bodyPr>
          <a:lstStyle/>
          <a:p>
            <a:r>
              <a:rPr lang="ja-JP" altLang="en-US" b="1" dirty="0">
                <a:latin typeface="Times New Roman" panose="02020603050405020304" pitchFamily="18" charset="0"/>
                <a:cs typeface="Times New Roman" panose="02020603050405020304" pitchFamily="18" charset="0"/>
              </a:rPr>
              <a:t>出力</a:t>
            </a:r>
            <a:r>
              <a:rPr kumimoji="1" lang="en-US" altLang="ja-JP" b="1" dirty="0">
                <a:latin typeface="Times New Roman" panose="02020603050405020304" pitchFamily="18" charset="0"/>
                <a:cs typeface="Times New Roman" panose="02020603050405020304" pitchFamily="18" charset="0"/>
              </a:rPr>
              <a:t>: 1000</a:t>
            </a:r>
            <a:r>
              <a:rPr kumimoji="1" lang="ja-JP" altLang="en-US" b="1" dirty="0">
                <a:latin typeface="Times New Roman" panose="02020603050405020304" pitchFamily="18" charset="0"/>
                <a:cs typeface="Times New Roman" panose="02020603050405020304" pitchFamily="18" charset="0"/>
              </a:rPr>
              <a:t>クラス</a:t>
            </a:r>
          </a:p>
        </p:txBody>
      </p:sp>
      <p:sp>
        <p:nvSpPr>
          <p:cNvPr id="18" name="テキスト ボックス 17">
            <a:extLst>
              <a:ext uri="{FF2B5EF4-FFF2-40B4-BE49-F238E27FC236}">
                <a16:creationId xmlns:a16="http://schemas.microsoft.com/office/drawing/2014/main" id="{BEF2143B-FB85-4FB1-9DC9-70CF0D9DCD15}"/>
              </a:ext>
            </a:extLst>
          </p:cNvPr>
          <p:cNvSpPr txBox="1"/>
          <p:nvPr/>
        </p:nvSpPr>
        <p:spPr>
          <a:xfrm>
            <a:off x="0" y="3441724"/>
            <a:ext cx="1939955" cy="400110"/>
          </a:xfrm>
          <a:prstGeom prst="rect">
            <a:avLst/>
          </a:prstGeom>
          <a:noFill/>
        </p:spPr>
        <p:txBody>
          <a:bodyPr wrap="none" rtlCol="0">
            <a:spAutoFit/>
          </a:bodyPr>
          <a:lstStyle/>
          <a:p>
            <a:r>
              <a:rPr kumimoji="1" lang="en-US" altLang="ja-JP" sz="2000" dirty="0" err="1"/>
              <a:t>AlexNet</a:t>
            </a:r>
            <a:r>
              <a:rPr lang="ja-JP" altLang="en-US" sz="2000" dirty="0"/>
              <a:t>の構造</a:t>
            </a:r>
            <a:endParaRPr kumimoji="1" lang="ja-JP" altLang="en-US" sz="2000" dirty="0"/>
          </a:p>
        </p:txBody>
      </p:sp>
      <p:sp>
        <p:nvSpPr>
          <p:cNvPr id="19" name="テキスト ボックス 18">
            <a:extLst>
              <a:ext uri="{FF2B5EF4-FFF2-40B4-BE49-F238E27FC236}">
                <a16:creationId xmlns:a16="http://schemas.microsoft.com/office/drawing/2014/main" id="{4EB3E89C-0FB1-4D76-934C-EAAF46AC03C2}"/>
              </a:ext>
            </a:extLst>
          </p:cNvPr>
          <p:cNvSpPr txBox="1"/>
          <p:nvPr/>
        </p:nvSpPr>
        <p:spPr>
          <a:xfrm>
            <a:off x="601896" y="1012574"/>
            <a:ext cx="7940206" cy="707886"/>
          </a:xfrm>
          <a:prstGeom prst="rect">
            <a:avLst/>
          </a:prstGeom>
          <a:noFill/>
        </p:spPr>
        <p:txBody>
          <a:bodyPr wrap="square" rtlCol="0">
            <a:spAutoFit/>
          </a:bodyPr>
          <a:lstStyle/>
          <a:p>
            <a:r>
              <a:rPr lang="ja-JP" altLang="en-US" sz="2000" b="1" dirty="0"/>
              <a:t>畳み込みニューラルネットワーク</a:t>
            </a:r>
            <a:r>
              <a:rPr lang="en-US" altLang="ja-JP" sz="2000" b="1" dirty="0"/>
              <a:t>(CNN)</a:t>
            </a:r>
            <a:r>
              <a:rPr kumimoji="1" lang="ja-JP" altLang="en-US" sz="2000" dirty="0"/>
              <a:t>とは</a:t>
            </a:r>
            <a:r>
              <a:rPr kumimoji="1" lang="en-US" altLang="ja-JP" sz="2000" dirty="0"/>
              <a:t>:</a:t>
            </a:r>
          </a:p>
          <a:p>
            <a:r>
              <a:rPr kumimoji="1" lang="ja-JP" altLang="en-US" sz="2000" dirty="0"/>
              <a:t>画像認識に特化した</a:t>
            </a:r>
            <a:r>
              <a:rPr kumimoji="1" lang="en-US" altLang="ja-JP" sz="2000" dirty="0"/>
              <a:t>AI</a:t>
            </a:r>
            <a:r>
              <a:rPr kumimoji="1" lang="ja-JP" altLang="en-US" sz="2000" dirty="0"/>
              <a:t>技術の一つ</a:t>
            </a:r>
            <a:r>
              <a:rPr kumimoji="1" lang="en-US" altLang="ja-JP" sz="2000" dirty="0"/>
              <a:t>. </a:t>
            </a:r>
          </a:p>
        </p:txBody>
      </p:sp>
      <p:sp>
        <p:nvSpPr>
          <p:cNvPr id="7" name="スライド番号プレースホルダー 6"/>
          <p:cNvSpPr>
            <a:spLocks noGrp="1"/>
          </p:cNvSpPr>
          <p:nvPr>
            <p:ph type="sldNum" sz="quarter" idx="12"/>
          </p:nvPr>
        </p:nvSpPr>
        <p:spPr>
          <a:xfrm>
            <a:off x="6457950" y="6584950"/>
            <a:ext cx="2057400" cy="365125"/>
          </a:xfrm>
        </p:spPr>
        <p:txBody>
          <a:bodyPr/>
          <a:lstStyle/>
          <a:p>
            <a:fld id="{8C9C3BA3-F2E4-4F2D-87E5-5154CA402B4F}" type="slidenum">
              <a:rPr kumimoji="1" lang="ja-JP" altLang="en-US" sz="1050" smtClean="0">
                <a:solidFill>
                  <a:schemeClr val="tx1"/>
                </a:solidFill>
              </a:rPr>
              <a:t>6</a:t>
            </a:fld>
            <a:endParaRPr kumimoji="1" lang="ja-JP" altLang="en-US" sz="1050" dirty="0">
              <a:solidFill>
                <a:schemeClr val="tx1"/>
              </a:solidFill>
            </a:endParaRPr>
          </a:p>
        </p:txBody>
      </p:sp>
    </p:spTree>
    <p:extLst>
      <p:ext uri="{BB962C8B-B14F-4D97-AF65-F5344CB8AC3E}">
        <p14:creationId xmlns:p14="http://schemas.microsoft.com/office/powerpoint/2010/main" val="1949672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下矢印 512"/>
          <p:cNvSpPr/>
          <p:nvPr/>
        </p:nvSpPr>
        <p:spPr>
          <a:xfrm>
            <a:off x="6129509" y="3153870"/>
            <a:ext cx="398309" cy="1423649"/>
          </a:xfrm>
          <a:prstGeom prst="downArrow">
            <a:avLst/>
          </a:prstGeom>
          <a:solidFill>
            <a:schemeClr val="accent4">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15" name="左中かっこ 514"/>
          <p:cNvSpPr/>
          <p:nvPr/>
        </p:nvSpPr>
        <p:spPr>
          <a:xfrm rot="16200000">
            <a:off x="4439746" y="-1090223"/>
            <a:ext cx="190365" cy="829782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516" name="テキスト ボックス 515"/>
          <p:cNvSpPr txBox="1"/>
          <p:nvPr/>
        </p:nvSpPr>
        <p:spPr>
          <a:xfrm>
            <a:off x="3414689" y="3259339"/>
            <a:ext cx="2041200" cy="400110"/>
          </a:xfrm>
          <a:prstGeom prst="rect">
            <a:avLst/>
          </a:prstGeom>
          <a:noFill/>
        </p:spPr>
        <p:txBody>
          <a:bodyPr wrap="none" rtlCol="0">
            <a:spAutoFit/>
          </a:bodyPr>
          <a:lstStyle/>
          <a:p>
            <a:r>
              <a:rPr kumimoji="1" lang="en-US" altLang="ja-JP" sz="2000" b="1" dirty="0">
                <a:latin typeface="Times New Roman" panose="02020603050405020304" pitchFamily="18" charset="0"/>
                <a:cs typeface="Times New Roman" panose="02020603050405020304" pitchFamily="18" charset="0"/>
              </a:rPr>
              <a:t>Original </a:t>
            </a:r>
            <a:r>
              <a:rPr kumimoji="1" lang="en-US" altLang="ja-JP" sz="2000" b="1" dirty="0" err="1">
                <a:latin typeface="Times New Roman" panose="02020603050405020304" pitchFamily="18" charset="0"/>
                <a:cs typeface="Times New Roman" panose="02020603050405020304" pitchFamily="18" charset="0"/>
              </a:rPr>
              <a:t>AlexNet</a:t>
            </a:r>
            <a:endParaRPr kumimoji="1" lang="ja-JP" altLang="en-US" sz="2000" b="1" dirty="0">
              <a:latin typeface="Times New Roman" panose="02020603050405020304" pitchFamily="18" charset="0"/>
              <a:cs typeface="Times New Roman" panose="02020603050405020304" pitchFamily="18" charset="0"/>
            </a:endParaRPr>
          </a:p>
        </p:txBody>
      </p:sp>
      <p:sp>
        <p:nvSpPr>
          <p:cNvPr id="517" name="正方形/長方形 516"/>
          <p:cNvSpPr/>
          <p:nvPr/>
        </p:nvSpPr>
        <p:spPr>
          <a:xfrm>
            <a:off x="525318" y="1080611"/>
            <a:ext cx="5082516" cy="1922808"/>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597" name="グループ化 596"/>
          <p:cNvGrpSpPr/>
          <p:nvPr/>
        </p:nvGrpSpPr>
        <p:grpSpPr>
          <a:xfrm>
            <a:off x="40177" y="1059360"/>
            <a:ext cx="9109564" cy="1938074"/>
            <a:chOff x="77248" y="1420360"/>
            <a:chExt cx="9109564" cy="1938074"/>
          </a:xfrm>
        </p:grpSpPr>
        <p:sp>
          <p:nvSpPr>
            <p:cNvPr id="222" name="正方形/長方形 221"/>
            <p:cNvSpPr/>
            <p:nvPr/>
          </p:nvSpPr>
          <p:spPr>
            <a:xfrm>
              <a:off x="5710249" y="1435626"/>
              <a:ext cx="3423288" cy="1922808"/>
            </a:xfrm>
            <a:prstGeom prst="rect">
              <a:avLst/>
            </a:prstGeom>
            <a:solidFill>
              <a:schemeClr val="accent4">
                <a:lumMod val="20000"/>
                <a:lumOff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3" name="正方形/長方形 132"/>
            <p:cNvSpPr/>
            <p:nvPr/>
          </p:nvSpPr>
          <p:spPr>
            <a:xfrm>
              <a:off x="77248" y="1547217"/>
              <a:ext cx="258127" cy="171159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Resize of input image</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118" name="直線コネクタ 117"/>
            <p:cNvCxnSpPr>
              <a:stCxn id="46" idx="3"/>
              <a:endCxn id="129" idx="1"/>
            </p:cNvCxnSpPr>
            <p:nvPr/>
          </p:nvCxnSpPr>
          <p:spPr>
            <a:xfrm>
              <a:off x="7580468" y="2403015"/>
              <a:ext cx="63054" cy="0"/>
            </a:xfrm>
            <a:prstGeom prst="line">
              <a:avLst/>
            </a:prstGeom>
          </p:spPr>
          <p:style>
            <a:lnRef idx="1">
              <a:schemeClr val="accent1"/>
            </a:lnRef>
            <a:fillRef idx="0">
              <a:schemeClr val="accent1"/>
            </a:fillRef>
            <a:effectRef idx="0">
              <a:schemeClr val="accent1"/>
            </a:effectRef>
            <a:fontRef idx="minor">
              <a:schemeClr val="tx1"/>
            </a:fontRef>
          </p:style>
        </p:cxnSp>
        <p:sp>
          <p:nvSpPr>
            <p:cNvPr id="129" name="正方形/長方形 128"/>
            <p:cNvSpPr/>
            <p:nvPr/>
          </p:nvSpPr>
          <p:spPr>
            <a:xfrm>
              <a:off x="7643522" y="1547217"/>
              <a:ext cx="258126" cy="171159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Fully Connected</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
          <p:nvSpPr>
            <p:cNvPr id="127" name="正方形/長方形 126"/>
            <p:cNvSpPr/>
            <p:nvPr/>
          </p:nvSpPr>
          <p:spPr>
            <a:xfrm>
              <a:off x="7955356" y="1547217"/>
              <a:ext cx="258127" cy="171159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Softmax</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121" name="直線コネクタ 120"/>
            <p:cNvCxnSpPr>
              <a:stCxn id="129" idx="3"/>
              <a:endCxn id="127" idx="1"/>
            </p:cNvCxnSpPr>
            <p:nvPr/>
          </p:nvCxnSpPr>
          <p:spPr>
            <a:xfrm>
              <a:off x="7901649" y="2403015"/>
              <a:ext cx="53707"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グループ化 121"/>
            <p:cNvGrpSpPr/>
            <p:nvPr/>
          </p:nvGrpSpPr>
          <p:grpSpPr>
            <a:xfrm>
              <a:off x="8200776" y="1547217"/>
              <a:ext cx="324529" cy="1711596"/>
              <a:chOff x="8090345" y="3568699"/>
              <a:chExt cx="444525" cy="2387600"/>
            </a:xfrm>
          </p:grpSpPr>
          <p:sp>
            <p:nvSpPr>
              <p:cNvPr id="125" name="正方形/長方形 124"/>
              <p:cNvSpPr/>
              <p:nvPr/>
            </p:nvSpPr>
            <p:spPr>
              <a:xfrm>
                <a:off x="8181300" y="3568699"/>
                <a:ext cx="353570" cy="23876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Classification Output</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124" name="直線コネクタ 123"/>
              <p:cNvCxnSpPr>
                <a:stCxn id="127" idx="3"/>
                <a:endCxn id="125" idx="1"/>
              </p:cNvCxnSpPr>
              <p:nvPr/>
            </p:nvCxnSpPr>
            <p:spPr>
              <a:xfrm>
                <a:off x="8090345" y="4762499"/>
                <a:ext cx="9095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3" name="グループ化 302"/>
            <p:cNvGrpSpPr/>
            <p:nvPr/>
          </p:nvGrpSpPr>
          <p:grpSpPr>
            <a:xfrm>
              <a:off x="627733" y="1547217"/>
              <a:ext cx="5130973" cy="1711598"/>
              <a:chOff x="852208" y="1280462"/>
              <a:chExt cx="5130973" cy="1711598"/>
            </a:xfrm>
          </p:grpSpPr>
          <p:sp>
            <p:nvSpPr>
              <p:cNvPr id="131" name="正方形/長方形 130"/>
              <p:cNvSpPr/>
              <p:nvPr/>
            </p:nvSpPr>
            <p:spPr>
              <a:xfrm>
                <a:off x="1790538" y="1280463"/>
                <a:ext cx="258126" cy="171159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Cross channel norm</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
            <p:nvSpPr>
              <p:cNvPr id="116" name="正方形/長方形 115"/>
              <p:cNvSpPr/>
              <p:nvPr/>
            </p:nvSpPr>
            <p:spPr>
              <a:xfrm>
                <a:off x="852208" y="1280462"/>
                <a:ext cx="258126" cy="171159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Input Images</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
            <p:nvSpPr>
              <p:cNvPr id="114" name="正方形/長方形 113"/>
              <p:cNvSpPr/>
              <p:nvPr/>
            </p:nvSpPr>
            <p:spPr>
              <a:xfrm>
                <a:off x="2103314"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Max Pooling</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
            <p:nvSpPr>
              <p:cNvPr id="112" name="正方形/長方形 111"/>
              <p:cNvSpPr/>
              <p:nvPr/>
            </p:nvSpPr>
            <p:spPr>
              <a:xfrm>
                <a:off x="1164986"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ja-JP" sz="1400" dirty="0">
                    <a:solidFill>
                      <a:schemeClr val="tx1"/>
                    </a:solidFill>
                    <a:latin typeface="Times New Roman" panose="02020603050405020304" pitchFamily="18" charset="0"/>
                    <a:cs typeface="Times New Roman" panose="02020603050405020304" pitchFamily="18" charset="0"/>
                  </a:rPr>
                  <a:t>C</a:t>
                </a:r>
                <a:r>
                  <a:rPr kumimoji="1" lang="en-US" altLang="ja-JP" sz="1400" dirty="0">
                    <a:solidFill>
                      <a:schemeClr val="tx1"/>
                    </a:solidFill>
                    <a:latin typeface="Times New Roman" panose="02020603050405020304" pitchFamily="18" charset="0"/>
                    <a:cs typeface="Times New Roman" panose="02020603050405020304" pitchFamily="18" charset="0"/>
                  </a:rPr>
                  <a:t>onvolution</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
            <p:nvSpPr>
              <p:cNvPr id="110" name="正方形/長方形 109"/>
              <p:cNvSpPr/>
              <p:nvPr/>
            </p:nvSpPr>
            <p:spPr>
              <a:xfrm>
                <a:off x="1477762"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ReLU</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107" name="直線コネクタ 106"/>
              <p:cNvCxnSpPr>
                <a:stCxn id="116" idx="3"/>
                <a:endCxn id="112" idx="1"/>
              </p:cNvCxnSpPr>
              <p:nvPr/>
            </p:nvCxnSpPr>
            <p:spPr>
              <a:xfrm>
                <a:off x="1110336" y="2136262"/>
                <a:ext cx="546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線コネクタ 107"/>
              <p:cNvCxnSpPr>
                <a:stCxn id="112" idx="3"/>
                <a:endCxn id="110" idx="1"/>
              </p:cNvCxnSpPr>
              <p:nvPr/>
            </p:nvCxnSpPr>
            <p:spPr>
              <a:xfrm>
                <a:off x="1423112" y="2136262"/>
                <a:ext cx="546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線コネクタ 108"/>
              <p:cNvCxnSpPr>
                <a:stCxn id="110" idx="3"/>
                <a:endCxn id="131" idx="1"/>
              </p:cNvCxnSpPr>
              <p:nvPr/>
            </p:nvCxnSpPr>
            <p:spPr>
              <a:xfrm>
                <a:off x="1735888" y="2136262"/>
                <a:ext cx="546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a:stCxn id="131" idx="3"/>
                <a:endCxn id="114" idx="1"/>
              </p:cNvCxnSpPr>
              <p:nvPr/>
            </p:nvCxnSpPr>
            <p:spPr>
              <a:xfrm>
                <a:off x="2048665" y="2136261"/>
                <a:ext cx="546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p:cNvCxnSpPr>
                <a:stCxn id="114" idx="3"/>
                <a:endCxn id="103" idx="1"/>
              </p:cNvCxnSpPr>
              <p:nvPr/>
            </p:nvCxnSpPr>
            <p:spPr>
              <a:xfrm>
                <a:off x="2361441" y="2136262"/>
                <a:ext cx="5465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87" name="グループ化 86"/>
              <p:cNvGrpSpPr/>
              <p:nvPr/>
            </p:nvGrpSpPr>
            <p:grpSpPr>
              <a:xfrm>
                <a:off x="2416091" y="1280463"/>
                <a:ext cx="312776" cy="1711597"/>
                <a:chOff x="2945558" y="3568700"/>
                <a:chExt cx="461665" cy="2387600"/>
              </a:xfrm>
            </p:grpSpPr>
            <p:sp>
              <p:nvSpPr>
                <p:cNvPr id="103" name="正方形/長方形 102"/>
                <p:cNvSpPr/>
                <p:nvPr/>
              </p:nvSpPr>
              <p:spPr>
                <a:xfrm>
                  <a:off x="2945558" y="3568700"/>
                  <a:ext cx="381000" cy="23876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Convolution</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102" name="直線コネクタ 101"/>
                <p:cNvCxnSpPr>
                  <a:endCxn id="99" idx="1"/>
                </p:cNvCxnSpPr>
                <p:nvPr/>
              </p:nvCxnSpPr>
              <p:spPr>
                <a:xfrm>
                  <a:off x="3327253" y="4762500"/>
                  <a:ext cx="7997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8" name="グループ化 87"/>
              <p:cNvGrpSpPr/>
              <p:nvPr/>
            </p:nvGrpSpPr>
            <p:grpSpPr>
              <a:xfrm>
                <a:off x="2728868" y="1280463"/>
                <a:ext cx="312776" cy="1711597"/>
                <a:chOff x="2945558" y="3568700"/>
                <a:chExt cx="461665" cy="2387600"/>
              </a:xfrm>
            </p:grpSpPr>
            <p:sp>
              <p:nvSpPr>
                <p:cNvPr id="99" name="正方形/長方形 98"/>
                <p:cNvSpPr/>
                <p:nvPr/>
              </p:nvSpPr>
              <p:spPr>
                <a:xfrm>
                  <a:off x="2945558" y="3568700"/>
                  <a:ext cx="381000" cy="23876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ReLU</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98" name="直線コネクタ 97"/>
                <p:cNvCxnSpPr>
                  <a:endCxn id="95" idx="1"/>
                </p:cNvCxnSpPr>
                <p:nvPr/>
              </p:nvCxnSpPr>
              <p:spPr>
                <a:xfrm>
                  <a:off x="3327253" y="4762500"/>
                  <a:ext cx="7997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9" name="グループ化 88"/>
              <p:cNvGrpSpPr/>
              <p:nvPr/>
            </p:nvGrpSpPr>
            <p:grpSpPr>
              <a:xfrm>
                <a:off x="3041644" y="1280463"/>
                <a:ext cx="312305" cy="1711597"/>
                <a:chOff x="2945558" y="3568700"/>
                <a:chExt cx="460969" cy="2387600"/>
              </a:xfrm>
            </p:grpSpPr>
            <p:sp>
              <p:nvSpPr>
                <p:cNvPr id="95" name="正方形/長方形 94"/>
                <p:cNvSpPr/>
                <p:nvPr/>
              </p:nvSpPr>
              <p:spPr>
                <a:xfrm>
                  <a:off x="2945558" y="3568700"/>
                  <a:ext cx="381000" cy="23876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Cross channel norm</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94" name="直線コネクタ 93"/>
                <p:cNvCxnSpPr>
                  <a:stCxn id="95" idx="3"/>
                  <a:endCxn id="91" idx="1"/>
                </p:cNvCxnSpPr>
                <p:nvPr/>
              </p:nvCxnSpPr>
              <p:spPr>
                <a:xfrm>
                  <a:off x="3326558" y="4762500"/>
                  <a:ext cx="7996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91" name="正方形/長方形 90"/>
              <p:cNvSpPr/>
              <p:nvPr/>
            </p:nvSpPr>
            <p:spPr>
              <a:xfrm>
                <a:off x="3353949"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Max Pooling</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
            <p:nvSpPr>
              <p:cNvPr id="84" name="正方形/長方形 83"/>
              <p:cNvSpPr/>
              <p:nvPr/>
            </p:nvSpPr>
            <p:spPr>
              <a:xfrm>
                <a:off x="3666253"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ja-JP" sz="1400" dirty="0">
                    <a:solidFill>
                      <a:schemeClr val="tx1"/>
                    </a:solidFill>
                    <a:latin typeface="Times New Roman" panose="02020603050405020304" pitchFamily="18" charset="0"/>
                    <a:cs typeface="Times New Roman" panose="02020603050405020304" pitchFamily="18" charset="0"/>
                  </a:rPr>
                  <a:t>C</a:t>
                </a:r>
                <a:r>
                  <a:rPr kumimoji="1" lang="en-US" altLang="ja-JP" sz="1400" dirty="0">
                    <a:solidFill>
                      <a:schemeClr val="tx1"/>
                    </a:solidFill>
                    <a:latin typeface="Times New Roman" panose="02020603050405020304" pitchFamily="18" charset="0"/>
                    <a:cs typeface="Times New Roman" panose="02020603050405020304" pitchFamily="18" charset="0"/>
                  </a:rPr>
                  <a:t>onvolution</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
            <p:nvSpPr>
              <p:cNvPr id="82" name="正方形/長方形 81"/>
              <p:cNvSpPr/>
              <p:nvPr/>
            </p:nvSpPr>
            <p:spPr>
              <a:xfrm>
                <a:off x="3979030"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ReLU</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80" name="直線コネクタ 79"/>
              <p:cNvCxnSpPr>
                <a:stCxn id="91" idx="3"/>
                <a:endCxn id="84" idx="1"/>
              </p:cNvCxnSpPr>
              <p:nvPr/>
            </p:nvCxnSpPr>
            <p:spPr>
              <a:xfrm>
                <a:off x="3612075" y="2136262"/>
                <a:ext cx="541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線コネクタ 80"/>
              <p:cNvCxnSpPr>
                <a:stCxn id="84" idx="3"/>
                <a:endCxn id="82" idx="1"/>
              </p:cNvCxnSpPr>
              <p:nvPr/>
            </p:nvCxnSpPr>
            <p:spPr>
              <a:xfrm>
                <a:off x="3924379" y="2136262"/>
                <a:ext cx="54650" cy="0"/>
              </a:xfrm>
              <a:prstGeom prst="line">
                <a:avLst/>
              </a:prstGeom>
            </p:spPr>
            <p:style>
              <a:lnRef idx="1">
                <a:schemeClr val="accent1"/>
              </a:lnRef>
              <a:fillRef idx="0">
                <a:schemeClr val="accent1"/>
              </a:fillRef>
              <a:effectRef idx="0">
                <a:schemeClr val="accent1"/>
              </a:effectRef>
              <a:fontRef idx="minor">
                <a:schemeClr val="tx1"/>
              </a:fontRef>
            </p:style>
          </p:cxnSp>
          <p:sp>
            <p:nvSpPr>
              <p:cNvPr id="76" name="正方形/長方形 75"/>
              <p:cNvSpPr/>
              <p:nvPr/>
            </p:nvSpPr>
            <p:spPr>
              <a:xfrm>
                <a:off x="4290862"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ja-JP" sz="1400" dirty="0">
                    <a:solidFill>
                      <a:schemeClr val="tx1"/>
                    </a:solidFill>
                    <a:latin typeface="Times New Roman" panose="02020603050405020304" pitchFamily="18" charset="0"/>
                    <a:cs typeface="Times New Roman" panose="02020603050405020304" pitchFamily="18" charset="0"/>
                  </a:rPr>
                  <a:t>C</a:t>
                </a:r>
                <a:r>
                  <a:rPr kumimoji="1" lang="en-US" altLang="ja-JP" sz="1400" dirty="0">
                    <a:solidFill>
                      <a:schemeClr val="tx1"/>
                    </a:solidFill>
                    <a:latin typeface="Times New Roman" panose="02020603050405020304" pitchFamily="18" charset="0"/>
                    <a:cs typeface="Times New Roman" panose="02020603050405020304" pitchFamily="18" charset="0"/>
                  </a:rPr>
                  <a:t>onvolution</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
            <p:nvSpPr>
              <p:cNvPr id="74" name="正方形/長方形 73"/>
              <p:cNvSpPr/>
              <p:nvPr/>
            </p:nvSpPr>
            <p:spPr>
              <a:xfrm>
                <a:off x="4603639"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ReLU</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72" name="直線コネクタ 71"/>
              <p:cNvCxnSpPr>
                <a:stCxn id="82" idx="3"/>
                <a:endCxn id="76" idx="1"/>
              </p:cNvCxnSpPr>
              <p:nvPr/>
            </p:nvCxnSpPr>
            <p:spPr>
              <a:xfrm>
                <a:off x="4237156" y="2136262"/>
                <a:ext cx="537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a:stCxn id="76" idx="3"/>
                <a:endCxn id="74" idx="1"/>
              </p:cNvCxnSpPr>
              <p:nvPr/>
            </p:nvCxnSpPr>
            <p:spPr>
              <a:xfrm>
                <a:off x="4548988" y="2136262"/>
                <a:ext cx="54650" cy="0"/>
              </a:xfrm>
              <a:prstGeom prst="line">
                <a:avLst/>
              </a:prstGeom>
            </p:spPr>
            <p:style>
              <a:lnRef idx="1">
                <a:schemeClr val="accent1"/>
              </a:lnRef>
              <a:fillRef idx="0">
                <a:schemeClr val="accent1"/>
              </a:fillRef>
              <a:effectRef idx="0">
                <a:schemeClr val="accent1"/>
              </a:effectRef>
              <a:fontRef idx="minor">
                <a:schemeClr val="tx1"/>
              </a:fontRef>
            </p:style>
          </p:cxnSp>
          <p:sp>
            <p:nvSpPr>
              <p:cNvPr id="68" name="正方形/長方形 67"/>
              <p:cNvSpPr/>
              <p:nvPr/>
            </p:nvSpPr>
            <p:spPr>
              <a:xfrm>
                <a:off x="4927503"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ja-JP" sz="1400" dirty="0">
                    <a:solidFill>
                      <a:schemeClr val="tx1"/>
                    </a:solidFill>
                    <a:latin typeface="Times New Roman" panose="02020603050405020304" pitchFamily="18" charset="0"/>
                    <a:cs typeface="Times New Roman" panose="02020603050405020304" pitchFamily="18" charset="0"/>
                  </a:rPr>
                  <a:t>C</a:t>
                </a:r>
                <a:r>
                  <a:rPr kumimoji="1" lang="en-US" altLang="ja-JP" sz="1400" dirty="0">
                    <a:solidFill>
                      <a:schemeClr val="tx1"/>
                    </a:solidFill>
                    <a:latin typeface="Times New Roman" panose="02020603050405020304" pitchFamily="18" charset="0"/>
                    <a:cs typeface="Times New Roman" panose="02020603050405020304" pitchFamily="18" charset="0"/>
                  </a:rPr>
                  <a:t>onvolution</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
            <p:nvSpPr>
              <p:cNvPr id="66" name="正方形/長方形 65"/>
              <p:cNvSpPr/>
              <p:nvPr/>
            </p:nvSpPr>
            <p:spPr>
              <a:xfrm>
                <a:off x="5240279"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ReLU</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64" name="直線コネクタ 63"/>
              <p:cNvCxnSpPr>
                <a:stCxn id="74" idx="3"/>
                <a:endCxn id="68" idx="1"/>
              </p:cNvCxnSpPr>
              <p:nvPr/>
            </p:nvCxnSpPr>
            <p:spPr>
              <a:xfrm>
                <a:off x="4870681" y="2136262"/>
                <a:ext cx="568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線コネクタ 64"/>
              <p:cNvCxnSpPr>
                <a:stCxn id="68" idx="3"/>
                <a:endCxn id="66" idx="1"/>
              </p:cNvCxnSpPr>
              <p:nvPr/>
            </p:nvCxnSpPr>
            <p:spPr>
              <a:xfrm>
                <a:off x="5185629" y="2136262"/>
                <a:ext cx="54650" cy="0"/>
              </a:xfrm>
              <a:prstGeom prst="line">
                <a:avLst/>
              </a:prstGeom>
            </p:spPr>
            <p:style>
              <a:lnRef idx="1">
                <a:schemeClr val="accent1"/>
              </a:lnRef>
              <a:fillRef idx="0">
                <a:schemeClr val="accent1"/>
              </a:fillRef>
              <a:effectRef idx="0">
                <a:schemeClr val="accent1"/>
              </a:effectRef>
              <a:fontRef idx="minor">
                <a:schemeClr val="tx1"/>
              </a:fontRef>
            </p:style>
          </p:cxnSp>
          <p:sp>
            <p:nvSpPr>
              <p:cNvPr id="60" name="正方形/長方形 59"/>
              <p:cNvSpPr/>
              <p:nvPr/>
            </p:nvSpPr>
            <p:spPr>
              <a:xfrm>
                <a:off x="5546313"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Max Pooling</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21" name="直線コネクタ 20"/>
              <p:cNvCxnSpPr>
                <a:stCxn id="66" idx="3"/>
                <a:endCxn id="60" idx="1"/>
              </p:cNvCxnSpPr>
              <p:nvPr/>
            </p:nvCxnSpPr>
            <p:spPr>
              <a:xfrm>
                <a:off x="5498406" y="2136261"/>
                <a:ext cx="479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60" idx="3"/>
                <a:endCxn id="58" idx="1"/>
              </p:cNvCxnSpPr>
              <p:nvPr/>
            </p:nvCxnSpPr>
            <p:spPr>
              <a:xfrm>
                <a:off x="5804439" y="2136262"/>
                <a:ext cx="17874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8" name="正方形/長方形 57"/>
            <p:cNvSpPr/>
            <p:nvPr/>
          </p:nvSpPr>
          <p:spPr>
            <a:xfrm>
              <a:off x="5758706" y="1547218"/>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Fully Connected</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
          <p:nvSpPr>
            <p:cNvPr id="56" name="正方形/長方形 55"/>
            <p:cNvSpPr/>
            <p:nvPr/>
          </p:nvSpPr>
          <p:spPr>
            <a:xfrm>
              <a:off x="6070539" y="1547218"/>
              <a:ext cx="258127"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ReLU</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25" name="直線コネクタ 24"/>
            <p:cNvCxnSpPr>
              <a:stCxn id="58" idx="3"/>
              <a:endCxn id="56" idx="1"/>
            </p:cNvCxnSpPr>
            <p:nvPr/>
          </p:nvCxnSpPr>
          <p:spPr>
            <a:xfrm>
              <a:off x="6016833" y="2403016"/>
              <a:ext cx="53707"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正方形/長方形 53"/>
            <p:cNvSpPr/>
            <p:nvPr/>
          </p:nvSpPr>
          <p:spPr>
            <a:xfrm>
              <a:off x="6382370" y="1547218"/>
              <a:ext cx="258127"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Dropout</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53" name="直線コネクタ 52"/>
            <p:cNvCxnSpPr>
              <a:stCxn id="56" idx="3"/>
              <a:endCxn id="54" idx="1"/>
            </p:cNvCxnSpPr>
            <p:nvPr/>
          </p:nvCxnSpPr>
          <p:spPr>
            <a:xfrm>
              <a:off x="6328664" y="2403017"/>
              <a:ext cx="537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線コネクタ 38"/>
            <p:cNvCxnSpPr>
              <a:stCxn id="54" idx="3"/>
              <a:endCxn id="50" idx="1"/>
            </p:cNvCxnSpPr>
            <p:nvPr/>
          </p:nvCxnSpPr>
          <p:spPr>
            <a:xfrm>
              <a:off x="6640495" y="2403017"/>
              <a:ext cx="58182"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正方形/長方形 49"/>
            <p:cNvSpPr/>
            <p:nvPr/>
          </p:nvSpPr>
          <p:spPr>
            <a:xfrm>
              <a:off x="6698677" y="1547218"/>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Fully Connected</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
          <p:nvSpPr>
            <p:cNvPr id="48" name="正方形/長方形 47"/>
            <p:cNvSpPr/>
            <p:nvPr/>
          </p:nvSpPr>
          <p:spPr>
            <a:xfrm>
              <a:off x="7010510" y="1547218"/>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ReLU</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42" name="直線コネクタ 41"/>
            <p:cNvCxnSpPr>
              <a:stCxn id="50" idx="3"/>
              <a:endCxn id="48" idx="1"/>
            </p:cNvCxnSpPr>
            <p:nvPr/>
          </p:nvCxnSpPr>
          <p:spPr>
            <a:xfrm>
              <a:off x="6956803" y="2403017"/>
              <a:ext cx="53707"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3" name="グループ化 42"/>
            <p:cNvGrpSpPr/>
            <p:nvPr/>
          </p:nvGrpSpPr>
          <p:grpSpPr>
            <a:xfrm>
              <a:off x="7255938" y="1547218"/>
              <a:ext cx="324526" cy="1711597"/>
              <a:chOff x="8090348" y="3568699"/>
              <a:chExt cx="444522" cy="2387600"/>
            </a:xfrm>
          </p:grpSpPr>
          <p:sp>
            <p:nvSpPr>
              <p:cNvPr id="46" name="正方形/長方形 45"/>
              <p:cNvSpPr/>
              <p:nvPr/>
            </p:nvSpPr>
            <p:spPr>
              <a:xfrm>
                <a:off x="8181300" y="3568699"/>
                <a:ext cx="353570" cy="23876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Dropout</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45" name="直線コネクタ 44"/>
              <p:cNvCxnSpPr>
                <a:stCxn id="48" idx="3"/>
                <a:endCxn id="46" idx="1"/>
              </p:cNvCxnSpPr>
              <p:nvPr/>
            </p:nvCxnSpPr>
            <p:spPr>
              <a:xfrm>
                <a:off x="8090348" y="4762500"/>
                <a:ext cx="9095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右矢印 36"/>
            <p:cNvSpPr/>
            <p:nvPr/>
          </p:nvSpPr>
          <p:spPr>
            <a:xfrm>
              <a:off x="8570759" y="1718659"/>
              <a:ext cx="237937" cy="123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テキスト ボックス 37"/>
            <p:cNvSpPr txBox="1"/>
            <p:nvPr/>
          </p:nvSpPr>
          <p:spPr>
            <a:xfrm>
              <a:off x="8572087" y="1420360"/>
              <a:ext cx="312906" cy="369332"/>
            </a:xfrm>
            <a:prstGeom prst="rect">
              <a:avLst/>
            </a:prstGeom>
            <a:noFill/>
          </p:spPr>
          <p:txBody>
            <a:bodyPr wrap="none" rtlCol="0">
              <a:spAutoFit/>
            </a:bodyPr>
            <a:lstStyle/>
            <a:p>
              <a:r>
                <a:rPr lang="en-US" altLang="ja-JP" dirty="0"/>
                <a:t>1</a:t>
              </a:r>
              <a:endParaRPr kumimoji="1" lang="ja-JP" altLang="en-US" dirty="0"/>
            </a:p>
          </p:txBody>
        </p:sp>
        <p:sp>
          <p:nvSpPr>
            <p:cNvPr id="29" name="右矢印 28"/>
            <p:cNvSpPr/>
            <p:nvPr/>
          </p:nvSpPr>
          <p:spPr>
            <a:xfrm>
              <a:off x="8568662" y="3131576"/>
              <a:ext cx="237936" cy="123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テキスト ボックス 29"/>
            <p:cNvSpPr txBox="1"/>
            <p:nvPr/>
          </p:nvSpPr>
          <p:spPr>
            <a:xfrm>
              <a:off x="8494191" y="2824043"/>
              <a:ext cx="692621" cy="369332"/>
            </a:xfrm>
            <a:prstGeom prst="rect">
              <a:avLst/>
            </a:prstGeom>
            <a:noFill/>
          </p:spPr>
          <p:txBody>
            <a:bodyPr wrap="square" rtlCol="0">
              <a:spAutoFit/>
            </a:bodyPr>
            <a:lstStyle/>
            <a:p>
              <a:r>
                <a:rPr kumimoji="1" lang="en-US" altLang="ja-JP" dirty="0"/>
                <a:t>1000</a:t>
              </a:r>
              <a:endParaRPr kumimoji="1" lang="ja-JP" altLang="en-US" dirty="0"/>
            </a:p>
          </p:txBody>
        </p:sp>
        <p:sp>
          <p:nvSpPr>
            <p:cNvPr id="35" name="右矢印 34"/>
            <p:cNvSpPr/>
            <p:nvPr/>
          </p:nvSpPr>
          <p:spPr>
            <a:xfrm>
              <a:off x="8568662" y="2081576"/>
              <a:ext cx="237937" cy="123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テキスト ボックス 35"/>
            <p:cNvSpPr txBox="1"/>
            <p:nvPr/>
          </p:nvSpPr>
          <p:spPr>
            <a:xfrm>
              <a:off x="8572087" y="1788529"/>
              <a:ext cx="312906" cy="369332"/>
            </a:xfrm>
            <a:prstGeom prst="rect">
              <a:avLst/>
            </a:prstGeom>
            <a:noFill/>
          </p:spPr>
          <p:txBody>
            <a:bodyPr wrap="none" rtlCol="0">
              <a:spAutoFit/>
            </a:bodyPr>
            <a:lstStyle/>
            <a:p>
              <a:r>
                <a:rPr lang="en-US" altLang="ja-JP" dirty="0"/>
                <a:t>2</a:t>
              </a:r>
              <a:endParaRPr kumimoji="1" lang="ja-JP" altLang="en-US" dirty="0"/>
            </a:p>
          </p:txBody>
        </p:sp>
        <p:grpSp>
          <p:nvGrpSpPr>
            <p:cNvPr id="305" name="グループ化 304"/>
            <p:cNvGrpSpPr/>
            <p:nvPr/>
          </p:nvGrpSpPr>
          <p:grpSpPr>
            <a:xfrm>
              <a:off x="8443841" y="2258962"/>
              <a:ext cx="615553" cy="683843"/>
              <a:chOff x="8517616" y="2007192"/>
              <a:chExt cx="615553" cy="683843"/>
            </a:xfrm>
          </p:grpSpPr>
          <p:sp>
            <p:nvSpPr>
              <p:cNvPr id="33" name="テキスト ボックス 32"/>
              <p:cNvSpPr txBox="1"/>
              <p:nvPr/>
            </p:nvSpPr>
            <p:spPr>
              <a:xfrm>
                <a:off x="8517616" y="2007192"/>
                <a:ext cx="576623" cy="337985"/>
              </a:xfrm>
              <a:prstGeom prst="rect">
                <a:avLst/>
              </a:prstGeom>
              <a:noFill/>
            </p:spPr>
            <p:txBody>
              <a:bodyPr vert="vert270" wrap="none" rtlCol="0">
                <a:spAutoFit/>
              </a:bodyPr>
              <a:lstStyle/>
              <a:p>
                <a:r>
                  <a:rPr lang="en-US" altLang="ja-JP" sz="2800" dirty="0"/>
                  <a:t>…</a:t>
                </a:r>
                <a:endParaRPr kumimoji="1" lang="ja-JP" altLang="en-US" sz="2800" dirty="0"/>
              </a:p>
            </p:txBody>
          </p:sp>
          <p:sp>
            <p:nvSpPr>
              <p:cNvPr id="34" name="テキスト ボックス 33"/>
              <p:cNvSpPr txBox="1"/>
              <p:nvPr/>
            </p:nvSpPr>
            <p:spPr>
              <a:xfrm>
                <a:off x="8517616" y="2271971"/>
                <a:ext cx="615553" cy="419064"/>
              </a:xfrm>
              <a:prstGeom prst="rect">
                <a:avLst/>
              </a:prstGeom>
              <a:noFill/>
            </p:spPr>
            <p:txBody>
              <a:bodyPr vert="vert270" wrap="square" rtlCol="0">
                <a:spAutoFit/>
              </a:bodyPr>
              <a:lstStyle/>
              <a:p>
                <a:r>
                  <a:rPr lang="en-US" altLang="ja-JP" sz="2800" dirty="0"/>
                  <a:t>…</a:t>
                </a:r>
                <a:endParaRPr kumimoji="1" lang="ja-JP" altLang="en-US" sz="2800" dirty="0"/>
              </a:p>
            </p:txBody>
          </p:sp>
        </p:grpSp>
        <p:sp>
          <p:nvSpPr>
            <p:cNvPr id="6" name="右矢印 5"/>
            <p:cNvSpPr/>
            <p:nvPr/>
          </p:nvSpPr>
          <p:spPr>
            <a:xfrm>
              <a:off x="366731" y="2332569"/>
              <a:ext cx="237936" cy="123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19" name="テキスト ボックス 518"/>
          <p:cNvSpPr txBox="1"/>
          <p:nvPr/>
        </p:nvSpPr>
        <p:spPr>
          <a:xfrm>
            <a:off x="1919244" y="695810"/>
            <a:ext cx="2555508" cy="400110"/>
          </a:xfrm>
          <a:prstGeom prst="rect">
            <a:avLst/>
          </a:prstGeom>
          <a:noFill/>
        </p:spPr>
        <p:txBody>
          <a:bodyPr wrap="none" rtlCol="0">
            <a:spAutoFit/>
          </a:bodyPr>
          <a:lstStyle/>
          <a:p>
            <a:r>
              <a:rPr kumimoji="1" lang="en-US" altLang="ja-JP" sz="2000" b="1" dirty="0">
                <a:latin typeface="Times New Roman" panose="02020603050405020304" pitchFamily="18" charset="0"/>
                <a:cs typeface="Times New Roman" panose="02020603050405020304" pitchFamily="18" charset="0"/>
              </a:rPr>
              <a:t>Convolutional Layers</a:t>
            </a:r>
            <a:endParaRPr kumimoji="1" lang="ja-JP" altLang="en-US" sz="2000" b="1" dirty="0">
              <a:latin typeface="Times New Roman" panose="02020603050405020304" pitchFamily="18" charset="0"/>
              <a:cs typeface="Times New Roman" panose="02020603050405020304" pitchFamily="18" charset="0"/>
            </a:endParaRPr>
          </a:p>
        </p:txBody>
      </p:sp>
      <p:sp>
        <p:nvSpPr>
          <p:cNvPr id="520" name="テキスト ボックス 519"/>
          <p:cNvSpPr txBox="1"/>
          <p:nvPr/>
        </p:nvSpPr>
        <p:spPr>
          <a:xfrm>
            <a:off x="5657081" y="385080"/>
            <a:ext cx="1986441" cy="707886"/>
          </a:xfrm>
          <a:prstGeom prst="rect">
            <a:avLst/>
          </a:prstGeom>
          <a:noFill/>
        </p:spPr>
        <p:txBody>
          <a:bodyPr wrap="none" rtlCol="0">
            <a:spAutoFit/>
          </a:bodyPr>
          <a:lstStyle/>
          <a:p>
            <a:r>
              <a:rPr kumimoji="1" lang="en-US" altLang="ja-JP" sz="2000" b="1" dirty="0">
                <a:latin typeface="Times New Roman" panose="02020603050405020304" pitchFamily="18" charset="0"/>
                <a:cs typeface="Times New Roman" panose="02020603050405020304" pitchFamily="18" charset="0"/>
              </a:rPr>
              <a:t>Fully Connected</a:t>
            </a:r>
          </a:p>
          <a:p>
            <a:r>
              <a:rPr kumimoji="1" lang="en-US" altLang="ja-JP" sz="2000" b="1" dirty="0">
                <a:latin typeface="Times New Roman" panose="02020603050405020304" pitchFamily="18" charset="0"/>
                <a:cs typeface="Times New Roman" panose="02020603050405020304" pitchFamily="18" charset="0"/>
              </a:rPr>
              <a:t>Layers</a:t>
            </a:r>
            <a:endParaRPr kumimoji="1" lang="ja-JP" altLang="en-US" sz="2000" b="1" dirty="0">
              <a:latin typeface="Times New Roman" panose="02020603050405020304" pitchFamily="18" charset="0"/>
              <a:cs typeface="Times New Roman" panose="02020603050405020304" pitchFamily="18" charset="0"/>
            </a:endParaRPr>
          </a:p>
        </p:txBody>
      </p:sp>
      <p:grpSp>
        <p:nvGrpSpPr>
          <p:cNvPr id="522" name="グループ化 521"/>
          <p:cNvGrpSpPr/>
          <p:nvPr/>
        </p:nvGrpSpPr>
        <p:grpSpPr>
          <a:xfrm>
            <a:off x="77248" y="4661872"/>
            <a:ext cx="9103607" cy="1944059"/>
            <a:chOff x="77248" y="1618261"/>
            <a:chExt cx="9103607" cy="1944059"/>
          </a:xfrm>
        </p:grpSpPr>
        <p:sp>
          <p:nvSpPr>
            <p:cNvPr id="523" name="正方形/長方形 522"/>
            <p:cNvSpPr/>
            <p:nvPr/>
          </p:nvSpPr>
          <p:spPr>
            <a:xfrm>
              <a:off x="562389" y="1639512"/>
              <a:ext cx="5082516" cy="1922808"/>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524" name="グループ化 523"/>
            <p:cNvGrpSpPr/>
            <p:nvPr/>
          </p:nvGrpSpPr>
          <p:grpSpPr>
            <a:xfrm>
              <a:off x="77248" y="1618261"/>
              <a:ext cx="9103607" cy="1938074"/>
              <a:chOff x="78203" y="1153605"/>
              <a:chExt cx="9103607" cy="1938074"/>
            </a:xfrm>
          </p:grpSpPr>
          <p:sp>
            <p:nvSpPr>
              <p:cNvPr id="527" name="正方形/長方形 526"/>
              <p:cNvSpPr/>
              <p:nvPr/>
            </p:nvSpPr>
            <p:spPr>
              <a:xfrm>
                <a:off x="5726300" y="1168871"/>
                <a:ext cx="3334049" cy="1922808"/>
              </a:xfrm>
              <a:prstGeom prst="rect">
                <a:avLst/>
              </a:prstGeom>
              <a:solidFill>
                <a:schemeClr val="accent4">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28" name="正方形/長方形 527"/>
              <p:cNvSpPr/>
              <p:nvPr/>
            </p:nvSpPr>
            <p:spPr>
              <a:xfrm>
                <a:off x="78203" y="1280462"/>
                <a:ext cx="258127" cy="171159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Resize of input image</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529" name="直線コネクタ 528"/>
              <p:cNvCxnSpPr>
                <a:stCxn id="555" idx="3"/>
                <a:endCxn id="530" idx="1"/>
              </p:cNvCxnSpPr>
              <p:nvPr/>
            </p:nvCxnSpPr>
            <p:spPr>
              <a:xfrm>
                <a:off x="7581423" y="2136260"/>
                <a:ext cx="63054" cy="0"/>
              </a:xfrm>
              <a:prstGeom prst="line">
                <a:avLst/>
              </a:prstGeom>
            </p:spPr>
            <p:style>
              <a:lnRef idx="1">
                <a:schemeClr val="accent1"/>
              </a:lnRef>
              <a:fillRef idx="0">
                <a:schemeClr val="accent1"/>
              </a:fillRef>
              <a:effectRef idx="0">
                <a:schemeClr val="accent1"/>
              </a:effectRef>
              <a:fontRef idx="minor">
                <a:schemeClr val="tx1"/>
              </a:fontRef>
            </p:style>
          </p:cxnSp>
          <p:sp>
            <p:nvSpPr>
              <p:cNvPr id="530" name="正方形/長方形 529"/>
              <p:cNvSpPr/>
              <p:nvPr/>
            </p:nvSpPr>
            <p:spPr>
              <a:xfrm>
                <a:off x="7644477" y="1280462"/>
                <a:ext cx="258126" cy="171159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Fully Connected</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
            <p:nvSpPr>
              <p:cNvPr id="531" name="正方形/長方形 530"/>
              <p:cNvSpPr/>
              <p:nvPr/>
            </p:nvSpPr>
            <p:spPr>
              <a:xfrm>
                <a:off x="7956311" y="1280462"/>
                <a:ext cx="258127" cy="171159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Softmax</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532" name="直線コネクタ 531"/>
              <p:cNvCxnSpPr>
                <a:stCxn id="530" idx="3"/>
                <a:endCxn id="531" idx="1"/>
              </p:cNvCxnSpPr>
              <p:nvPr/>
            </p:nvCxnSpPr>
            <p:spPr>
              <a:xfrm>
                <a:off x="7902604" y="2136260"/>
                <a:ext cx="53707"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33" name="グループ化 532"/>
              <p:cNvGrpSpPr/>
              <p:nvPr/>
            </p:nvGrpSpPr>
            <p:grpSpPr>
              <a:xfrm>
                <a:off x="8201731" y="1280462"/>
                <a:ext cx="324529" cy="1711596"/>
                <a:chOff x="8090345" y="3568699"/>
                <a:chExt cx="444525" cy="2387600"/>
              </a:xfrm>
            </p:grpSpPr>
            <p:sp>
              <p:nvSpPr>
                <p:cNvPr id="592" name="正方形/長方形 591"/>
                <p:cNvSpPr/>
                <p:nvPr/>
              </p:nvSpPr>
              <p:spPr>
                <a:xfrm>
                  <a:off x="8181300" y="3568699"/>
                  <a:ext cx="353570" cy="23876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Classification Output</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593" name="直線コネクタ 592"/>
                <p:cNvCxnSpPr>
                  <a:stCxn id="531" idx="3"/>
                  <a:endCxn id="592" idx="1"/>
                </p:cNvCxnSpPr>
                <p:nvPr/>
              </p:nvCxnSpPr>
              <p:spPr>
                <a:xfrm>
                  <a:off x="8090345" y="4762499"/>
                  <a:ext cx="9095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34" name="グループ化 533"/>
              <p:cNvGrpSpPr/>
              <p:nvPr/>
            </p:nvGrpSpPr>
            <p:grpSpPr>
              <a:xfrm>
                <a:off x="628688" y="1280462"/>
                <a:ext cx="5130973" cy="1711598"/>
                <a:chOff x="852208" y="1280462"/>
                <a:chExt cx="5130973" cy="1711598"/>
              </a:xfrm>
            </p:grpSpPr>
            <p:sp>
              <p:nvSpPr>
                <p:cNvPr id="557" name="正方形/長方形 556"/>
                <p:cNvSpPr/>
                <p:nvPr/>
              </p:nvSpPr>
              <p:spPr>
                <a:xfrm>
                  <a:off x="1790538" y="1280463"/>
                  <a:ext cx="258126" cy="171159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Cross channel norm</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
              <p:nvSpPr>
                <p:cNvPr id="558" name="正方形/長方形 557"/>
                <p:cNvSpPr/>
                <p:nvPr/>
              </p:nvSpPr>
              <p:spPr>
                <a:xfrm>
                  <a:off x="852208" y="1280462"/>
                  <a:ext cx="258126" cy="171159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Input Images</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
              <p:nvSpPr>
                <p:cNvPr id="559" name="正方形/長方形 558"/>
                <p:cNvSpPr/>
                <p:nvPr/>
              </p:nvSpPr>
              <p:spPr>
                <a:xfrm>
                  <a:off x="2103314"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Max Pooling</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
              <p:nvSpPr>
                <p:cNvPr id="560" name="正方形/長方形 559"/>
                <p:cNvSpPr/>
                <p:nvPr/>
              </p:nvSpPr>
              <p:spPr>
                <a:xfrm>
                  <a:off x="1164986"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ja-JP" sz="1400" dirty="0">
                      <a:solidFill>
                        <a:schemeClr val="tx1"/>
                      </a:solidFill>
                      <a:latin typeface="Times New Roman" panose="02020603050405020304" pitchFamily="18" charset="0"/>
                      <a:cs typeface="Times New Roman" panose="02020603050405020304" pitchFamily="18" charset="0"/>
                    </a:rPr>
                    <a:t>C</a:t>
                  </a:r>
                  <a:r>
                    <a:rPr kumimoji="1" lang="en-US" altLang="ja-JP" sz="1400" dirty="0">
                      <a:solidFill>
                        <a:schemeClr val="tx1"/>
                      </a:solidFill>
                      <a:latin typeface="Times New Roman" panose="02020603050405020304" pitchFamily="18" charset="0"/>
                      <a:cs typeface="Times New Roman" panose="02020603050405020304" pitchFamily="18" charset="0"/>
                    </a:rPr>
                    <a:t>onvolution</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
              <p:nvSpPr>
                <p:cNvPr id="561" name="正方形/長方形 560"/>
                <p:cNvSpPr/>
                <p:nvPr/>
              </p:nvSpPr>
              <p:spPr>
                <a:xfrm>
                  <a:off x="1477762"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ReLU</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562" name="直線コネクタ 561"/>
                <p:cNvCxnSpPr>
                  <a:stCxn id="558" idx="3"/>
                  <a:endCxn id="560" idx="1"/>
                </p:cNvCxnSpPr>
                <p:nvPr/>
              </p:nvCxnSpPr>
              <p:spPr>
                <a:xfrm>
                  <a:off x="1110336" y="2136262"/>
                  <a:ext cx="546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3" name="直線コネクタ 562"/>
                <p:cNvCxnSpPr>
                  <a:stCxn id="560" idx="3"/>
                  <a:endCxn id="561" idx="1"/>
                </p:cNvCxnSpPr>
                <p:nvPr/>
              </p:nvCxnSpPr>
              <p:spPr>
                <a:xfrm>
                  <a:off x="1423112" y="2136262"/>
                  <a:ext cx="546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4" name="直線コネクタ 563"/>
                <p:cNvCxnSpPr>
                  <a:stCxn id="561" idx="3"/>
                  <a:endCxn id="557" idx="1"/>
                </p:cNvCxnSpPr>
                <p:nvPr/>
              </p:nvCxnSpPr>
              <p:spPr>
                <a:xfrm>
                  <a:off x="1735888" y="2136262"/>
                  <a:ext cx="546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5" name="直線コネクタ 564"/>
                <p:cNvCxnSpPr>
                  <a:stCxn id="557" idx="3"/>
                  <a:endCxn id="559" idx="1"/>
                </p:cNvCxnSpPr>
                <p:nvPr/>
              </p:nvCxnSpPr>
              <p:spPr>
                <a:xfrm>
                  <a:off x="2048665" y="2136261"/>
                  <a:ext cx="546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6" name="直線コネクタ 565"/>
                <p:cNvCxnSpPr>
                  <a:stCxn id="559" idx="3"/>
                  <a:endCxn id="590" idx="1"/>
                </p:cNvCxnSpPr>
                <p:nvPr/>
              </p:nvCxnSpPr>
              <p:spPr>
                <a:xfrm>
                  <a:off x="2361441" y="2136262"/>
                  <a:ext cx="5465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67" name="グループ化 566"/>
                <p:cNvGrpSpPr/>
                <p:nvPr/>
              </p:nvGrpSpPr>
              <p:grpSpPr>
                <a:xfrm>
                  <a:off x="2416091" y="1280463"/>
                  <a:ext cx="312776" cy="1711597"/>
                  <a:chOff x="2945558" y="3568700"/>
                  <a:chExt cx="461665" cy="2387600"/>
                </a:xfrm>
              </p:grpSpPr>
              <p:sp>
                <p:nvSpPr>
                  <p:cNvPr id="590" name="正方形/長方形 589"/>
                  <p:cNvSpPr/>
                  <p:nvPr/>
                </p:nvSpPr>
                <p:spPr>
                  <a:xfrm>
                    <a:off x="2945558" y="3568700"/>
                    <a:ext cx="381000" cy="23876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Convolution</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591" name="直線コネクタ 590"/>
                  <p:cNvCxnSpPr>
                    <a:endCxn id="588" idx="1"/>
                  </p:cNvCxnSpPr>
                  <p:nvPr/>
                </p:nvCxnSpPr>
                <p:spPr>
                  <a:xfrm>
                    <a:off x="3327253" y="4762500"/>
                    <a:ext cx="7997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68" name="グループ化 567"/>
                <p:cNvGrpSpPr/>
                <p:nvPr/>
              </p:nvGrpSpPr>
              <p:grpSpPr>
                <a:xfrm>
                  <a:off x="2728868" y="1280463"/>
                  <a:ext cx="312776" cy="1711597"/>
                  <a:chOff x="2945558" y="3568700"/>
                  <a:chExt cx="461665" cy="2387600"/>
                </a:xfrm>
              </p:grpSpPr>
              <p:sp>
                <p:nvSpPr>
                  <p:cNvPr id="588" name="正方形/長方形 587"/>
                  <p:cNvSpPr/>
                  <p:nvPr/>
                </p:nvSpPr>
                <p:spPr>
                  <a:xfrm>
                    <a:off x="2945558" y="3568700"/>
                    <a:ext cx="381000" cy="23876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ReLU</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589" name="直線コネクタ 588"/>
                  <p:cNvCxnSpPr>
                    <a:endCxn id="586" idx="1"/>
                  </p:cNvCxnSpPr>
                  <p:nvPr/>
                </p:nvCxnSpPr>
                <p:spPr>
                  <a:xfrm>
                    <a:off x="3327253" y="4762500"/>
                    <a:ext cx="7997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69" name="グループ化 568"/>
                <p:cNvGrpSpPr/>
                <p:nvPr/>
              </p:nvGrpSpPr>
              <p:grpSpPr>
                <a:xfrm>
                  <a:off x="3041644" y="1280463"/>
                  <a:ext cx="312305" cy="1711597"/>
                  <a:chOff x="2945558" y="3568700"/>
                  <a:chExt cx="460969" cy="2387600"/>
                </a:xfrm>
              </p:grpSpPr>
              <p:sp>
                <p:nvSpPr>
                  <p:cNvPr id="586" name="正方形/長方形 585"/>
                  <p:cNvSpPr/>
                  <p:nvPr/>
                </p:nvSpPr>
                <p:spPr>
                  <a:xfrm>
                    <a:off x="2945558" y="3568700"/>
                    <a:ext cx="381000" cy="23876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Cross channel norm</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587" name="直線コネクタ 586"/>
                  <p:cNvCxnSpPr>
                    <a:stCxn id="586" idx="3"/>
                    <a:endCxn id="570" idx="1"/>
                  </p:cNvCxnSpPr>
                  <p:nvPr/>
                </p:nvCxnSpPr>
                <p:spPr>
                  <a:xfrm>
                    <a:off x="3326558" y="4762500"/>
                    <a:ext cx="7996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70" name="正方形/長方形 569"/>
                <p:cNvSpPr/>
                <p:nvPr/>
              </p:nvSpPr>
              <p:spPr>
                <a:xfrm>
                  <a:off x="3353949"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Max Pooling</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
              <p:nvSpPr>
                <p:cNvPr id="571" name="正方形/長方形 570"/>
                <p:cNvSpPr/>
                <p:nvPr/>
              </p:nvSpPr>
              <p:spPr>
                <a:xfrm>
                  <a:off x="3666253"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ja-JP" sz="1400" dirty="0">
                      <a:solidFill>
                        <a:schemeClr val="tx1"/>
                      </a:solidFill>
                      <a:latin typeface="Times New Roman" panose="02020603050405020304" pitchFamily="18" charset="0"/>
                      <a:cs typeface="Times New Roman" panose="02020603050405020304" pitchFamily="18" charset="0"/>
                    </a:rPr>
                    <a:t>C</a:t>
                  </a:r>
                  <a:r>
                    <a:rPr kumimoji="1" lang="en-US" altLang="ja-JP" sz="1400" dirty="0">
                      <a:solidFill>
                        <a:schemeClr val="tx1"/>
                      </a:solidFill>
                      <a:latin typeface="Times New Roman" panose="02020603050405020304" pitchFamily="18" charset="0"/>
                      <a:cs typeface="Times New Roman" panose="02020603050405020304" pitchFamily="18" charset="0"/>
                    </a:rPr>
                    <a:t>onvolution</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
              <p:nvSpPr>
                <p:cNvPr id="572" name="正方形/長方形 571"/>
                <p:cNvSpPr/>
                <p:nvPr/>
              </p:nvSpPr>
              <p:spPr>
                <a:xfrm>
                  <a:off x="3979030"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ReLU</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573" name="直線コネクタ 572"/>
                <p:cNvCxnSpPr>
                  <a:stCxn id="570" idx="3"/>
                  <a:endCxn id="571" idx="1"/>
                </p:cNvCxnSpPr>
                <p:nvPr/>
              </p:nvCxnSpPr>
              <p:spPr>
                <a:xfrm>
                  <a:off x="3612075" y="2136262"/>
                  <a:ext cx="541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4" name="直線コネクタ 573"/>
                <p:cNvCxnSpPr>
                  <a:stCxn id="571" idx="3"/>
                  <a:endCxn id="572" idx="1"/>
                </p:cNvCxnSpPr>
                <p:nvPr/>
              </p:nvCxnSpPr>
              <p:spPr>
                <a:xfrm>
                  <a:off x="3924379" y="2136262"/>
                  <a:ext cx="54650" cy="0"/>
                </a:xfrm>
                <a:prstGeom prst="line">
                  <a:avLst/>
                </a:prstGeom>
              </p:spPr>
              <p:style>
                <a:lnRef idx="1">
                  <a:schemeClr val="accent1"/>
                </a:lnRef>
                <a:fillRef idx="0">
                  <a:schemeClr val="accent1"/>
                </a:fillRef>
                <a:effectRef idx="0">
                  <a:schemeClr val="accent1"/>
                </a:effectRef>
                <a:fontRef idx="minor">
                  <a:schemeClr val="tx1"/>
                </a:fontRef>
              </p:style>
            </p:cxnSp>
            <p:sp>
              <p:nvSpPr>
                <p:cNvPr id="575" name="正方形/長方形 574"/>
                <p:cNvSpPr/>
                <p:nvPr/>
              </p:nvSpPr>
              <p:spPr>
                <a:xfrm>
                  <a:off x="4290862"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ja-JP" sz="1400" dirty="0">
                      <a:solidFill>
                        <a:schemeClr val="tx1"/>
                      </a:solidFill>
                      <a:latin typeface="Times New Roman" panose="02020603050405020304" pitchFamily="18" charset="0"/>
                      <a:cs typeface="Times New Roman" panose="02020603050405020304" pitchFamily="18" charset="0"/>
                    </a:rPr>
                    <a:t>C</a:t>
                  </a:r>
                  <a:r>
                    <a:rPr kumimoji="1" lang="en-US" altLang="ja-JP" sz="1400" dirty="0">
                      <a:solidFill>
                        <a:schemeClr val="tx1"/>
                      </a:solidFill>
                      <a:latin typeface="Times New Roman" panose="02020603050405020304" pitchFamily="18" charset="0"/>
                      <a:cs typeface="Times New Roman" panose="02020603050405020304" pitchFamily="18" charset="0"/>
                    </a:rPr>
                    <a:t>onvolution</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
              <p:nvSpPr>
                <p:cNvPr id="576" name="正方形/長方形 575"/>
                <p:cNvSpPr/>
                <p:nvPr/>
              </p:nvSpPr>
              <p:spPr>
                <a:xfrm>
                  <a:off x="4603639"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ReLU</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577" name="直線コネクタ 576"/>
                <p:cNvCxnSpPr>
                  <a:stCxn id="572" idx="3"/>
                  <a:endCxn id="575" idx="1"/>
                </p:cNvCxnSpPr>
                <p:nvPr/>
              </p:nvCxnSpPr>
              <p:spPr>
                <a:xfrm>
                  <a:off x="4237156" y="2136262"/>
                  <a:ext cx="537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8" name="直線コネクタ 577"/>
                <p:cNvCxnSpPr>
                  <a:stCxn id="575" idx="3"/>
                  <a:endCxn id="576" idx="1"/>
                </p:cNvCxnSpPr>
                <p:nvPr/>
              </p:nvCxnSpPr>
              <p:spPr>
                <a:xfrm>
                  <a:off x="4548988" y="2136262"/>
                  <a:ext cx="54650" cy="0"/>
                </a:xfrm>
                <a:prstGeom prst="line">
                  <a:avLst/>
                </a:prstGeom>
              </p:spPr>
              <p:style>
                <a:lnRef idx="1">
                  <a:schemeClr val="accent1"/>
                </a:lnRef>
                <a:fillRef idx="0">
                  <a:schemeClr val="accent1"/>
                </a:fillRef>
                <a:effectRef idx="0">
                  <a:schemeClr val="accent1"/>
                </a:effectRef>
                <a:fontRef idx="minor">
                  <a:schemeClr val="tx1"/>
                </a:fontRef>
              </p:style>
            </p:cxnSp>
            <p:sp>
              <p:nvSpPr>
                <p:cNvPr id="579" name="正方形/長方形 578"/>
                <p:cNvSpPr/>
                <p:nvPr/>
              </p:nvSpPr>
              <p:spPr>
                <a:xfrm>
                  <a:off x="4927503"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ja-JP" sz="1400" dirty="0">
                      <a:solidFill>
                        <a:schemeClr val="tx1"/>
                      </a:solidFill>
                      <a:latin typeface="Times New Roman" panose="02020603050405020304" pitchFamily="18" charset="0"/>
                      <a:cs typeface="Times New Roman" panose="02020603050405020304" pitchFamily="18" charset="0"/>
                    </a:rPr>
                    <a:t>C</a:t>
                  </a:r>
                  <a:r>
                    <a:rPr kumimoji="1" lang="en-US" altLang="ja-JP" sz="1400" dirty="0">
                      <a:solidFill>
                        <a:schemeClr val="tx1"/>
                      </a:solidFill>
                      <a:latin typeface="Times New Roman" panose="02020603050405020304" pitchFamily="18" charset="0"/>
                      <a:cs typeface="Times New Roman" panose="02020603050405020304" pitchFamily="18" charset="0"/>
                    </a:rPr>
                    <a:t>onvolution</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
              <p:nvSpPr>
                <p:cNvPr id="580" name="正方形/長方形 579"/>
                <p:cNvSpPr/>
                <p:nvPr/>
              </p:nvSpPr>
              <p:spPr>
                <a:xfrm>
                  <a:off x="5240279"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ReLU</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581" name="直線コネクタ 580"/>
                <p:cNvCxnSpPr>
                  <a:stCxn id="576" idx="3"/>
                  <a:endCxn id="579" idx="1"/>
                </p:cNvCxnSpPr>
                <p:nvPr/>
              </p:nvCxnSpPr>
              <p:spPr>
                <a:xfrm>
                  <a:off x="4870681" y="2136262"/>
                  <a:ext cx="568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2" name="直線コネクタ 581"/>
                <p:cNvCxnSpPr>
                  <a:stCxn id="579" idx="3"/>
                  <a:endCxn id="580" idx="1"/>
                </p:cNvCxnSpPr>
                <p:nvPr/>
              </p:nvCxnSpPr>
              <p:spPr>
                <a:xfrm>
                  <a:off x="5185629" y="2136262"/>
                  <a:ext cx="54650" cy="0"/>
                </a:xfrm>
                <a:prstGeom prst="line">
                  <a:avLst/>
                </a:prstGeom>
              </p:spPr>
              <p:style>
                <a:lnRef idx="1">
                  <a:schemeClr val="accent1"/>
                </a:lnRef>
                <a:fillRef idx="0">
                  <a:schemeClr val="accent1"/>
                </a:fillRef>
                <a:effectRef idx="0">
                  <a:schemeClr val="accent1"/>
                </a:effectRef>
                <a:fontRef idx="minor">
                  <a:schemeClr val="tx1"/>
                </a:fontRef>
              </p:style>
            </p:cxnSp>
            <p:sp>
              <p:nvSpPr>
                <p:cNvPr id="583" name="正方形/長方形 582"/>
                <p:cNvSpPr/>
                <p:nvPr/>
              </p:nvSpPr>
              <p:spPr>
                <a:xfrm>
                  <a:off x="5546313"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Max Pooling</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584" name="直線コネクタ 583"/>
                <p:cNvCxnSpPr>
                  <a:stCxn id="580" idx="3"/>
                  <a:endCxn id="583" idx="1"/>
                </p:cNvCxnSpPr>
                <p:nvPr/>
              </p:nvCxnSpPr>
              <p:spPr>
                <a:xfrm>
                  <a:off x="5498406" y="2136261"/>
                  <a:ext cx="479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5" name="直線コネクタ 584"/>
                <p:cNvCxnSpPr>
                  <a:stCxn id="583" idx="3"/>
                  <a:endCxn id="535" idx="1"/>
                </p:cNvCxnSpPr>
                <p:nvPr/>
              </p:nvCxnSpPr>
              <p:spPr>
                <a:xfrm>
                  <a:off x="5804439" y="2136262"/>
                  <a:ext cx="17874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35" name="正方形/長方形 534"/>
              <p:cNvSpPr/>
              <p:nvPr/>
            </p:nvSpPr>
            <p:spPr>
              <a:xfrm>
                <a:off x="5759661"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Fully Connected</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
            <p:nvSpPr>
              <p:cNvPr id="536" name="正方形/長方形 535"/>
              <p:cNvSpPr/>
              <p:nvPr/>
            </p:nvSpPr>
            <p:spPr>
              <a:xfrm>
                <a:off x="6071494" y="1280463"/>
                <a:ext cx="258127"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ReLU</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537" name="直線コネクタ 536"/>
              <p:cNvCxnSpPr>
                <a:stCxn id="535" idx="3"/>
                <a:endCxn id="536" idx="1"/>
              </p:cNvCxnSpPr>
              <p:nvPr/>
            </p:nvCxnSpPr>
            <p:spPr>
              <a:xfrm>
                <a:off x="6017788" y="2136261"/>
                <a:ext cx="53707" cy="0"/>
              </a:xfrm>
              <a:prstGeom prst="line">
                <a:avLst/>
              </a:prstGeom>
            </p:spPr>
            <p:style>
              <a:lnRef idx="1">
                <a:schemeClr val="accent1"/>
              </a:lnRef>
              <a:fillRef idx="0">
                <a:schemeClr val="accent1"/>
              </a:fillRef>
              <a:effectRef idx="0">
                <a:schemeClr val="accent1"/>
              </a:effectRef>
              <a:fontRef idx="minor">
                <a:schemeClr val="tx1"/>
              </a:fontRef>
            </p:style>
          </p:cxnSp>
          <p:sp>
            <p:nvSpPr>
              <p:cNvPr id="538" name="正方形/長方形 537"/>
              <p:cNvSpPr/>
              <p:nvPr/>
            </p:nvSpPr>
            <p:spPr>
              <a:xfrm>
                <a:off x="6383325" y="1280463"/>
                <a:ext cx="258127"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Dropout</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539" name="直線コネクタ 538"/>
              <p:cNvCxnSpPr>
                <a:stCxn id="536" idx="3"/>
                <a:endCxn id="538" idx="1"/>
              </p:cNvCxnSpPr>
              <p:nvPr/>
            </p:nvCxnSpPr>
            <p:spPr>
              <a:xfrm>
                <a:off x="6329619" y="2136262"/>
                <a:ext cx="537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0" name="直線コネクタ 539"/>
              <p:cNvCxnSpPr>
                <a:stCxn id="538" idx="3"/>
                <a:endCxn id="541" idx="1"/>
              </p:cNvCxnSpPr>
              <p:nvPr/>
            </p:nvCxnSpPr>
            <p:spPr>
              <a:xfrm>
                <a:off x="6641450" y="2136262"/>
                <a:ext cx="58182" cy="0"/>
              </a:xfrm>
              <a:prstGeom prst="line">
                <a:avLst/>
              </a:prstGeom>
            </p:spPr>
            <p:style>
              <a:lnRef idx="1">
                <a:schemeClr val="accent1"/>
              </a:lnRef>
              <a:fillRef idx="0">
                <a:schemeClr val="accent1"/>
              </a:fillRef>
              <a:effectRef idx="0">
                <a:schemeClr val="accent1"/>
              </a:effectRef>
              <a:fontRef idx="minor">
                <a:schemeClr val="tx1"/>
              </a:fontRef>
            </p:style>
          </p:cxnSp>
          <p:sp>
            <p:nvSpPr>
              <p:cNvPr id="541" name="正方形/長方形 540"/>
              <p:cNvSpPr/>
              <p:nvPr/>
            </p:nvSpPr>
            <p:spPr>
              <a:xfrm>
                <a:off x="6699632"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Fully Connected</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sp>
            <p:nvSpPr>
              <p:cNvPr id="542" name="正方形/長方形 541"/>
              <p:cNvSpPr/>
              <p:nvPr/>
            </p:nvSpPr>
            <p:spPr>
              <a:xfrm>
                <a:off x="7011465" y="1280463"/>
                <a:ext cx="258126" cy="171159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ReLU</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543" name="直線コネクタ 542"/>
              <p:cNvCxnSpPr>
                <a:stCxn id="541" idx="3"/>
                <a:endCxn id="542" idx="1"/>
              </p:cNvCxnSpPr>
              <p:nvPr/>
            </p:nvCxnSpPr>
            <p:spPr>
              <a:xfrm>
                <a:off x="6957758" y="2136262"/>
                <a:ext cx="53707" cy="0"/>
              </a:xfrm>
              <a:prstGeom prst="line">
                <a:avLst/>
              </a:prstGeom>
            </p:spPr>
            <p:style>
              <a:lnRef idx="1">
                <a:schemeClr val="accent1"/>
              </a:lnRef>
              <a:fillRef idx="0">
                <a:schemeClr val="accent1"/>
              </a:fillRef>
              <a:effectRef idx="0">
                <a:schemeClr val="accent1"/>
              </a:effectRef>
              <a:fontRef idx="minor">
                <a:schemeClr val="tx1"/>
              </a:fontRef>
            </p:style>
          </p:cxnSp>
          <p:sp>
            <p:nvSpPr>
              <p:cNvPr id="546" name="テキスト ボックス 545"/>
              <p:cNvSpPr txBox="1"/>
              <p:nvPr/>
            </p:nvSpPr>
            <p:spPr>
              <a:xfrm>
                <a:off x="8573042" y="1153605"/>
                <a:ext cx="312906" cy="369332"/>
              </a:xfrm>
              <a:prstGeom prst="rect">
                <a:avLst/>
              </a:prstGeom>
              <a:noFill/>
            </p:spPr>
            <p:txBody>
              <a:bodyPr wrap="none" rtlCol="0">
                <a:spAutoFit/>
              </a:bodyPr>
              <a:lstStyle/>
              <a:p>
                <a:r>
                  <a:rPr kumimoji="1" lang="en-US" altLang="ja-JP" dirty="0"/>
                  <a:t>0</a:t>
                </a:r>
                <a:endParaRPr kumimoji="1" lang="ja-JP" altLang="en-US" dirty="0"/>
              </a:p>
            </p:txBody>
          </p:sp>
          <p:grpSp>
            <p:nvGrpSpPr>
              <p:cNvPr id="544" name="グループ化 543"/>
              <p:cNvGrpSpPr/>
              <p:nvPr/>
            </p:nvGrpSpPr>
            <p:grpSpPr>
              <a:xfrm>
                <a:off x="7256893" y="1280463"/>
                <a:ext cx="324526" cy="1711597"/>
                <a:chOff x="8090348" y="3568699"/>
                <a:chExt cx="444522" cy="2387600"/>
              </a:xfrm>
            </p:grpSpPr>
            <p:sp>
              <p:nvSpPr>
                <p:cNvPr id="555" name="正方形/長方形 554"/>
                <p:cNvSpPr/>
                <p:nvPr/>
              </p:nvSpPr>
              <p:spPr>
                <a:xfrm>
                  <a:off x="8181300" y="3568699"/>
                  <a:ext cx="353570" cy="238760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ja-JP" sz="1400" dirty="0">
                      <a:solidFill>
                        <a:schemeClr val="tx1"/>
                      </a:solidFill>
                      <a:latin typeface="Times New Roman" panose="02020603050405020304" pitchFamily="18" charset="0"/>
                      <a:cs typeface="Times New Roman" panose="02020603050405020304" pitchFamily="18" charset="0"/>
                    </a:rPr>
                    <a:t>Dropout</a:t>
                  </a:r>
                  <a:endParaRPr kumimoji="1" lang="ja-JP"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556" name="直線コネクタ 555"/>
                <p:cNvCxnSpPr>
                  <a:stCxn id="542" idx="3"/>
                  <a:endCxn id="555" idx="1"/>
                </p:cNvCxnSpPr>
                <p:nvPr/>
              </p:nvCxnSpPr>
              <p:spPr>
                <a:xfrm>
                  <a:off x="8090348" y="4762500"/>
                  <a:ext cx="9095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45" name="右矢印 544"/>
              <p:cNvSpPr/>
              <p:nvPr/>
            </p:nvSpPr>
            <p:spPr>
              <a:xfrm>
                <a:off x="8555367" y="1453557"/>
                <a:ext cx="237937" cy="123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7" name="右矢印 546"/>
              <p:cNvSpPr/>
              <p:nvPr/>
            </p:nvSpPr>
            <p:spPr>
              <a:xfrm>
                <a:off x="8547321" y="2901837"/>
                <a:ext cx="237936" cy="123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8" name="テキスト ボックス 547"/>
              <p:cNvSpPr txBox="1"/>
              <p:nvPr/>
            </p:nvSpPr>
            <p:spPr>
              <a:xfrm>
                <a:off x="8489189" y="2606389"/>
                <a:ext cx="692621" cy="369332"/>
              </a:xfrm>
              <a:prstGeom prst="rect">
                <a:avLst/>
              </a:prstGeom>
              <a:noFill/>
            </p:spPr>
            <p:txBody>
              <a:bodyPr wrap="square" rtlCol="0">
                <a:spAutoFit/>
              </a:bodyPr>
              <a:lstStyle/>
              <a:p>
                <a:r>
                  <a:rPr kumimoji="1" lang="en-US" altLang="ja-JP" dirty="0"/>
                  <a:t>175</a:t>
                </a:r>
                <a:endParaRPr kumimoji="1" lang="ja-JP" altLang="en-US" dirty="0"/>
              </a:p>
            </p:txBody>
          </p:sp>
          <p:sp>
            <p:nvSpPr>
              <p:cNvPr id="549" name="右矢印 548"/>
              <p:cNvSpPr/>
              <p:nvPr/>
            </p:nvSpPr>
            <p:spPr>
              <a:xfrm>
                <a:off x="8549125" y="1829575"/>
                <a:ext cx="258430" cy="1342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0" name="テキスト ボックス 549"/>
              <p:cNvSpPr txBox="1"/>
              <p:nvPr/>
            </p:nvSpPr>
            <p:spPr>
              <a:xfrm>
                <a:off x="8589322" y="1538464"/>
                <a:ext cx="339855" cy="369332"/>
              </a:xfrm>
              <a:prstGeom prst="rect">
                <a:avLst/>
              </a:prstGeom>
              <a:noFill/>
            </p:spPr>
            <p:txBody>
              <a:bodyPr wrap="square" rtlCol="0">
                <a:spAutoFit/>
              </a:bodyPr>
              <a:lstStyle/>
              <a:p>
                <a:r>
                  <a:rPr lang="en-US" altLang="ja-JP" dirty="0"/>
                  <a:t>5</a:t>
                </a:r>
                <a:endParaRPr kumimoji="1" lang="ja-JP" altLang="en-US" dirty="0"/>
              </a:p>
            </p:txBody>
          </p:sp>
          <p:grpSp>
            <p:nvGrpSpPr>
              <p:cNvPr id="551" name="グループ化 550"/>
              <p:cNvGrpSpPr/>
              <p:nvPr/>
            </p:nvGrpSpPr>
            <p:grpSpPr>
              <a:xfrm>
                <a:off x="8444796" y="2023957"/>
                <a:ext cx="615553" cy="683843"/>
                <a:chOff x="8517616" y="2038942"/>
                <a:chExt cx="615553" cy="683843"/>
              </a:xfrm>
            </p:grpSpPr>
            <p:sp>
              <p:nvSpPr>
                <p:cNvPr id="553" name="テキスト ボックス 552"/>
                <p:cNvSpPr txBox="1"/>
                <p:nvPr/>
              </p:nvSpPr>
              <p:spPr>
                <a:xfrm>
                  <a:off x="8517616" y="2038942"/>
                  <a:ext cx="576623" cy="337985"/>
                </a:xfrm>
                <a:prstGeom prst="rect">
                  <a:avLst/>
                </a:prstGeom>
                <a:noFill/>
              </p:spPr>
              <p:txBody>
                <a:bodyPr vert="vert270" wrap="none" rtlCol="0">
                  <a:spAutoFit/>
                </a:bodyPr>
                <a:lstStyle/>
                <a:p>
                  <a:r>
                    <a:rPr lang="en-US" altLang="ja-JP" sz="2800" dirty="0"/>
                    <a:t>…</a:t>
                  </a:r>
                  <a:endParaRPr kumimoji="1" lang="ja-JP" altLang="en-US" sz="2800" dirty="0"/>
                </a:p>
              </p:txBody>
            </p:sp>
            <p:sp>
              <p:nvSpPr>
                <p:cNvPr id="554" name="テキスト ボックス 553"/>
                <p:cNvSpPr txBox="1"/>
                <p:nvPr/>
              </p:nvSpPr>
              <p:spPr>
                <a:xfrm>
                  <a:off x="8517616" y="2303721"/>
                  <a:ext cx="615553" cy="419064"/>
                </a:xfrm>
                <a:prstGeom prst="rect">
                  <a:avLst/>
                </a:prstGeom>
                <a:noFill/>
              </p:spPr>
              <p:txBody>
                <a:bodyPr vert="vert270" wrap="square" rtlCol="0">
                  <a:spAutoFit/>
                </a:bodyPr>
                <a:lstStyle/>
                <a:p>
                  <a:r>
                    <a:rPr lang="en-US" altLang="ja-JP" sz="2800" dirty="0"/>
                    <a:t>…</a:t>
                  </a:r>
                  <a:endParaRPr kumimoji="1" lang="ja-JP" altLang="en-US" sz="2800" dirty="0"/>
                </a:p>
              </p:txBody>
            </p:sp>
          </p:grpSp>
          <p:sp>
            <p:nvSpPr>
              <p:cNvPr id="552" name="右矢印 551"/>
              <p:cNvSpPr/>
              <p:nvPr/>
            </p:nvSpPr>
            <p:spPr>
              <a:xfrm>
                <a:off x="367686" y="2065814"/>
                <a:ext cx="237936" cy="123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sp>
        <p:nvSpPr>
          <p:cNvPr id="596" name="角丸四角形 595"/>
          <p:cNvSpPr/>
          <p:nvPr/>
        </p:nvSpPr>
        <p:spPr>
          <a:xfrm>
            <a:off x="6517738" y="3206053"/>
            <a:ext cx="2410484" cy="827757"/>
          </a:xfrm>
          <a:prstGeom prst="roundRect">
            <a:avLst/>
          </a:prstGeom>
          <a:solidFill>
            <a:schemeClr val="accent1">
              <a:lumMod val="20000"/>
              <a:lumOff val="80000"/>
            </a:schemeClr>
          </a:solidFill>
          <a:ln w="190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tx1"/>
                </a:solidFill>
              </a:rPr>
              <a:t>Replace </a:t>
            </a:r>
          </a:p>
          <a:p>
            <a:pPr algn="ctr"/>
            <a:r>
              <a:rPr lang="en-US" altLang="ja-JP" b="1" dirty="0">
                <a:solidFill>
                  <a:schemeClr val="tx1"/>
                </a:solidFill>
              </a:rPr>
              <a:t>&amp; </a:t>
            </a:r>
          </a:p>
          <a:p>
            <a:pPr algn="ctr"/>
            <a:r>
              <a:rPr lang="en-US" altLang="ja-JP" b="1" dirty="0">
                <a:solidFill>
                  <a:schemeClr val="tx1"/>
                </a:solidFill>
              </a:rPr>
              <a:t>Additional training</a:t>
            </a:r>
            <a:endParaRPr kumimoji="1" lang="ja-JP" altLang="en-US" b="1" dirty="0">
              <a:solidFill>
                <a:schemeClr val="tx1"/>
              </a:solidFill>
            </a:endParaRPr>
          </a:p>
        </p:txBody>
      </p:sp>
      <p:sp>
        <p:nvSpPr>
          <p:cNvPr id="598" name="テキスト ボックス 597"/>
          <p:cNvSpPr txBox="1"/>
          <p:nvPr/>
        </p:nvSpPr>
        <p:spPr>
          <a:xfrm>
            <a:off x="7463758" y="735513"/>
            <a:ext cx="1640193" cy="369332"/>
          </a:xfrm>
          <a:prstGeom prst="rect">
            <a:avLst/>
          </a:prstGeom>
          <a:solidFill>
            <a:schemeClr val="accent2">
              <a:lumMod val="60000"/>
              <a:lumOff val="40000"/>
            </a:schemeClr>
          </a:solidFill>
        </p:spPr>
        <p:txBody>
          <a:bodyPr wrap="none" rtlCol="0">
            <a:spAutoFit/>
          </a:bodyPr>
          <a:lstStyle/>
          <a:p>
            <a:r>
              <a:rPr kumimoji="1" lang="en-US" altLang="ja-JP" dirty="0">
                <a:latin typeface="Times New Roman" panose="02020603050405020304" pitchFamily="18" charset="0"/>
                <a:cs typeface="Times New Roman" panose="02020603050405020304" pitchFamily="18" charset="0"/>
              </a:rPr>
              <a:t>1000 categories</a:t>
            </a:r>
            <a:endParaRPr kumimoji="1" lang="ja-JP" altLang="en-US" dirty="0">
              <a:latin typeface="Times New Roman" panose="02020603050405020304" pitchFamily="18" charset="0"/>
              <a:cs typeface="Times New Roman" panose="02020603050405020304" pitchFamily="18" charset="0"/>
            </a:endParaRPr>
          </a:p>
        </p:txBody>
      </p:sp>
      <p:sp>
        <p:nvSpPr>
          <p:cNvPr id="599" name="テキスト ボックス 598"/>
          <p:cNvSpPr txBox="1"/>
          <p:nvPr/>
        </p:nvSpPr>
        <p:spPr>
          <a:xfrm>
            <a:off x="7009741" y="4309898"/>
            <a:ext cx="2044342" cy="400110"/>
          </a:xfrm>
          <a:prstGeom prst="rect">
            <a:avLst/>
          </a:prstGeom>
          <a:solidFill>
            <a:schemeClr val="accent2">
              <a:lumMod val="60000"/>
              <a:lumOff val="40000"/>
            </a:schemeClr>
          </a:solidFill>
        </p:spPr>
        <p:txBody>
          <a:bodyPr wrap="none" rtlCol="0">
            <a:spAutoFit/>
          </a:bodyPr>
          <a:lstStyle/>
          <a:p>
            <a:r>
              <a:rPr kumimoji="1" lang="en-US" altLang="ja-JP" sz="2000" dirty="0">
                <a:latin typeface="Times New Roman" panose="02020603050405020304" pitchFamily="18" charset="0"/>
                <a:cs typeface="Times New Roman" panose="02020603050405020304" pitchFamily="18" charset="0"/>
              </a:rPr>
              <a:t>0 - 175Arguments</a:t>
            </a:r>
            <a:endParaRPr kumimoji="1" lang="ja-JP" altLang="en-US" sz="2000" dirty="0">
              <a:latin typeface="Times New Roman" panose="02020603050405020304" pitchFamily="18" charset="0"/>
              <a:cs typeface="Times New Roman" panose="02020603050405020304" pitchFamily="18" charset="0"/>
            </a:endParaRPr>
          </a:p>
        </p:txBody>
      </p:sp>
      <p:sp>
        <p:nvSpPr>
          <p:cNvPr id="150" name="正方形/長方形 149">
            <a:extLst>
              <a:ext uri="{FF2B5EF4-FFF2-40B4-BE49-F238E27FC236}">
                <a16:creationId xmlns:a16="http://schemas.microsoft.com/office/drawing/2014/main" id="{3F6BE45C-5147-43D1-B80D-03BAADEF3E72}"/>
              </a:ext>
            </a:extLst>
          </p:cNvPr>
          <p:cNvSpPr/>
          <p:nvPr/>
        </p:nvSpPr>
        <p:spPr>
          <a:xfrm>
            <a:off x="298304" y="-9306"/>
            <a:ext cx="9042644" cy="436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b="1" dirty="0" err="1"/>
              <a:t>AlexNet</a:t>
            </a:r>
            <a:r>
              <a:rPr lang="ja-JP" altLang="en-US" sz="2800" b="1" dirty="0"/>
              <a:t>の転移学習による姿勢検出用</a:t>
            </a:r>
            <a:r>
              <a:rPr lang="en-US" altLang="ja-JP" sz="2800" b="1" dirty="0"/>
              <a:t>CNN</a:t>
            </a:r>
            <a:r>
              <a:rPr lang="ja-JP" altLang="en-US" sz="2800" b="1" dirty="0"/>
              <a:t>の設計</a:t>
            </a:r>
            <a:endParaRPr kumimoji="1" lang="ja-JP" altLang="en-US" sz="2800" b="1" dirty="0"/>
          </a:p>
        </p:txBody>
      </p:sp>
      <p:sp>
        <p:nvSpPr>
          <p:cNvPr id="2" name="テキスト ボックス 1">
            <a:extLst>
              <a:ext uri="{FF2B5EF4-FFF2-40B4-BE49-F238E27FC236}">
                <a16:creationId xmlns:a16="http://schemas.microsoft.com/office/drawing/2014/main" id="{2B895F19-1348-43E9-9011-D94CFA280C8D}"/>
              </a:ext>
            </a:extLst>
          </p:cNvPr>
          <p:cNvSpPr txBox="1"/>
          <p:nvPr/>
        </p:nvSpPr>
        <p:spPr>
          <a:xfrm>
            <a:off x="913186" y="4097375"/>
            <a:ext cx="4167592" cy="646331"/>
          </a:xfrm>
          <a:prstGeom prst="rect">
            <a:avLst/>
          </a:prstGeom>
          <a:noFill/>
        </p:spPr>
        <p:txBody>
          <a:bodyPr wrap="square" rtlCol="0">
            <a:spAutoFit/>
          </a:bodyPr>
          <a:lstStyle/>
          <a:p>
            <a:r>
              <a:rPr lang="en-US" altLang="ja-JP" b="1" dirty="0"/>
              <a:t>CNN</a:t>
            </a:r>
            <a:r>
              <a:rPr lang="ja-JP" altLang="en-US" b="1" dirty="0"/>
              <a:t> </a:t>
            </a:r>
            <a:r>
              <a:rPr lang="en-US" altLang="ja-JP" b="1" dirty="0"/>
              <a:t>obtained by transfer learning for orientation detection </a:t>
            </a:r>
            <a:endParaRPr kumimoji="1" lang="ja-JP" altLang="en-US" b="1" dirty="0"/>
          </a:p>
        </p:txBody>
      </p:sp>
      <p:sp>
        <p:nvSpPr>
          <p:cNvPr id="4" name="スライド番号プレースホルダー 3"/>
          <p:cNvSpPr>
            <a:spLocks noGrp="1"/>
          </p:cNvSpPr>
          <p:nvPr>
            <p:ph type="sldNum" sz="quarter" idx="12"/>
          </p:nvPr>
        </p:nvSpPr>
        <p:spPr>
          <a:xfrm>
            <a:off x="6457950" y="6552290"/>
            <a:ext cx="2057400" cy="365125"/>
          </a:xfrm>
        </p:spPr>
        <p:txBody>
          <a:bodyPr/>
          <a:lstStyle/>
          <a:p>
            <a:fld id="{8C9C3BA3-F2E4-4F2D-87E5-5154CA402B4F}" type="slidenum">
              <a:rPr kumimoji="1" lang="ja-JP" altLang="en-US" sz="1050" smtClean="0">
                <a:solidFill>
                  <a:schemeClr val="tx1"/>
                </a:solidFill>
              </a:rPr>
              <a:t>7</a:t>
            </a:fld>
            <a:endParaRPr kumimoji="1" lang="ja-JP" altLang="en-US" sz="1050" dirty="0">
              <a:solidFill>
                <a:schemeClr val="tx1"/>
              </a:solidFill>
            </a:endParaRPr>
          </a:p>
        </p:txBody>
      </p:sp>
    </p:spTree>
    <p:extLst>
      <p:ext uri="{BB962C8B-B14F-4D97-AF65-F5344CB8AC3E}">
        <p14:creationId xmlns:p14="http://schemas.microsoft.com/office/powerpoint/2010/main" val="2503222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3F6BE45C-5147-43D1-B80D-03BAADEF3E72}"/>
              </a:ext>
            </a:extLst>
          </p:cNvPr>
          <p:cNvSpPr/>
          <p:nvPr/>
        </p:nvSpPr>
        <p:spPr>
          <a:xfrm>
            <a:off x="1066599" y="-9306"/>
            <a:ext cx="6996398" cy="54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姿勢情報を学習させるためのデータセット</a:t>
            </a:r>
            <a:endParaRPr kumimoji="1" lang="ja-JP" altLang="en-US" sz="2800" b="1" dirty="0"/>
          </a:p>
        </p:txBody>
      </p:sp>
      <p:sp>
        <p:nvSpPr>
          <p:cNvPr id="6" name="テキスト ボックス 5"/>
          <p:cNvSpPr txBox="1"/>
          <p:nvPr/>
        </p:nvSpPr>
        <p:spPr>
          <a:xfrm>
            <a:off x="711200" y="5734615"/>
            <a:ext cx="4025900" cy="1015663"/>
          </a:xfrm>
          <a:prstGeom prst="rect">
            <a:avLst/>
          </a:prstGeom>
          <a:noFill/>
        </p:spPr>
        <p:txBody>
          <a:bodyPr wrap="square" rtlCol="0">
            <a:spAutoFit/>
          </a:bodyPr>
          <a:lstStyle/>
          <a:p>
            <a:r>
              <a:rPr lang="ja-JP" altLang="en-US" sz="2000" dirty="0"/>
              <a:t>カテゴリー数</a:t>
            </a:r>
            <a:r>
              <a:rPr lang="en-US" altLang="ja-JP" sz="2000" dirty="0"/>
              <a:t>: </a:t>
            </a:r>
            <a:r>
              <a:rPr lang="en-US" altLang="ja-JP" sz="2000" b="1" dirty="0"/>
              <a:t>36 </a:t>
            </a:r>
            <a:endParaRPr lang="en-US" altLang="ja-JP" sz="2000" dirty="0"/>
          </a:p>
          <a:p>
            <a:r>
              <a:rPr lang="en-US" altLang="ja-JP" sz="2000" dirty="0"/>
              <a:t>(0°</a:t>
            </a:r>
            <a:r>
              <a:rPr lang="ja-JP" altLang="en-US" sz="2000" dirty="0"/>
              <a:t>～</a:t>
            </a:r>
            <a:r>
              <a:rPr lang="en-US" altLang="ja-JP" sz="2000" dirty="0"/>
              <a:t>175°</a:t>
            </a:r>
            <a:r>
              <a:rPr lang="ja-JP" altLang="en-US" sz="2000" dirty="0"/>
              <a:t>まで</a:t>
            </a:r>
            <a:r>
              <a:rPr lang="en-US" altLang="ja-JP" sz="2000" dirty="0"/>
              <a:t>5°</a:t>
            </a:r>
            <a:r>
              <a:rPr lang="ja-JP" altLang="en-US" sz="2000" dirty="0"/>
              <a:t>刻み</a:t>
            </a:r>
            <a:r>
              <a:rPr lang="en-US" altLang="ja-JP" sz="2000" dirty="0"/>
              <a:t>)</a:t>
            </a:r>
          </a:p>
          <a:p>
            <a:r>
              <a:rPr kumimoji="1" lang="en-US" altLang="ja-JP" sz="2000" dirty="0"/>
              <a:t>1</a:t>
            </a:r>
            <a:r>
              <a:rPr kumimoji="1" lang="ja-JP" altLang="en-US" sz="2000" dirty="0"/>
              <a:t>カテゴリーあたり画像枚数</a:t>
            </a:r>
            <a:r>
              <a:rPr kumimoji="1" lang="en-US" altLang="ja-JP" sz="2000" dirty="0"/>
              <a:t>: </a:t>
            </a:r>
            <a:r>
              <a:rPr kumimoji="1" lang="en-US" altLang="ja-JP" sz="2000" b="1" dirty="0"/>
              <a:t>424</a:t>
            </a:r>
          </a:p>
        </p:txBody>
      </p:sp>
      <p:sp>
        <p:nvSpPr>
          <p:cNvPr id="7" name="テキスト ボックス 6"/>
          <p:cNvSpPr txBox="1"/>
          <p:nvPr/>
        </p:nvSpPr>
        <p:spPr>
          <a:xfrm>
            <a:off x="531087" y="535194"/>
            <a:ext cx="3262432" cy="400110"/>
          </a:xfrm>
          <a:prstGeom prst="rect">
            <a:avLst/>
          </a:prstGeom>
          <a:noFill/>
        </p:spPr>
        <p:txBody>
          <a:bodyPr wrap="none" rtlCol="0">
            <a:spAutoFit/>
          </a:bodyPr>
          <a:lstStyle/>
          <a:p>
            <a:r>
              <a:rPr lang="ja-JP" altLang="en-US" sz="2000" b="1" dirty="0"/>
              <a:t>訓練・検証用データセット</a:t>
            </a:r>
            <a:endParaRPr kumimoji="1" lang="ja-JP" altLang="en-US" sz="2000" b="1" dirty="0"/>
          </a:p>
        </p:txBody>
      </p:sp>
      <p:sp>
        <p:nvSpPr>
          <p:cNvPr id="40" name="テキスト ボックス 39"/>
          <p:cNvSpPr txBox="1"/>
          <p:nvPr/>
        </p:nvSpPr>
        <p:spPr>
          <a:xfrm>
            <a:off x="4894461" y="5734615"/>
            <a:ext cx="4020939" cy="1015663"/>
          </a:xfrm>
          <a:prstGeom prst="rect">
            <a:avLst/>
          </a:prstGeom>
          <a:noFill/>
        </p:spPr>
        <p:txBody>
          <a:bodyPr wrap="square" rtlCol="0">
            <a:spAutoFit/>
          </a:bodyPr>
          <a:lstStyle/>
          <a:p>
            <a:r>
              <a:rPr lang="ja-JP" altLang="en-US" sz="2000" dirty="0"/>
              <a:t>データセット作成時に行った処理</a:t>
            </a:r>
            <a:endParaRPr kumimoji="1" lang="en-US" altLang="ja-JP" sz="2000" dirty="0"/>
          </a:p>
          <a:p>
            <a:pPr marL="285750" indent="-285750">
              <a:buFont typeface="Arial" panose="020B0604020202020204" pitchFamily="34" charset="0"/>
              <a:buChar char="•"/>
            </a:pPr>
            <a:r>
              <a:rPr kumimoji="1" lang="ja-JP" altLang="en-US" sz="2000" dirty="0"/>
              <a:t>拡大・縮小</a:t>
            </a:r>
            <a:endParaRPr kumimoji="1" lang="en-US" altLang="ja-JP" sz="2000" dirty="0"/>
          </a:p>
          <a:p>
            <a:pPr marL="285750" indent="-285750">
              <a:buFont typeface="Arial" panose="020B0604020202020204" pitchFamily="34" charset="0"/>
              <a:buChar char="•"/>
            </a:pPr>
            <a:r>
              <a:rPr lang="ja-JP" altLang="en-US" sz="2000" dirty="0"/>
              <a:t>明るさ変更</a:t>
            </a:r>
            <a:endParaRPr kumimoji="1" lang="ja-JP" altLang="en-US" sz="2000" dirty="0"/>
          </a:p>
        </p:txBody>
      </p:sp>
      <p:grpSp>
        <p:nvGrpSpPr>
          <p:cNvPr id="42" name="グループ化 41"/>
          <p:cNvGrpSpPr/>
          <p:nvPr/>
        </p:nvGrpSpPr>
        <p:grpSpPr>
          <a:xfrm>
            <a:off x="1594927" y="935038"/>
            <a:ext cx="5969172" cy="4789175"/>
            <a:chOff x="1594927" y="935038"/>
            <a:chExt cx="5969172" cy="4789175"/>
          </a:xfrm>
        </p:grpSpPr>
        <p:grpSp>
          <p:nvGrpSpPr>
            <p:cNvPr id="37" name="グループ化 36"/>
            <p:cNvGrpSpPr/>
            <p:nvPr/>
          </p:nvGrpSpPr>
          <p:grpSpPr>
            <a:xfrm>
              <a:off x="1594927" y="935038"/>
              <a:ext cx="5969172" cy="4789175"/>
              <a:chOff x="897176" y="1087748"/>
              <a:chExt cx="4409544" cy="3537857"/>
            </a:xfrm>
          </p:grpSpPr>
          <p:pic>
            <p:nvPicPr>
              <p:cNvPr id="34" name="図 33"/>
              <p:cNvPicPr>
                <a:picLocks noChangeAspect="1"/>
              </p:cNvPicPr>
              <p:nvPr/>
            </p:nvPicPr>
            <p:blipFill rotWithShape="1">
              <a:blip r:embed="rId3"/>
              <a:srcRect t="13769" r="66695" b="13136"/>
              <a:stretch/>
            </p:blipFill>
            <p:spPr>
              <a:xfrm>
                <a:off x="897176" y="1183905"/>
                <a:ext cx="2193902" cy="3441700"/>
              </a:xfrm>
              <a:prstGeom prst="rect">
                <a:avLst/>
              </a:prstGeom>
            </p:spPr>
          </p:pic>
          <p:pic>
            <p:nvPicPr>
              <p:cNvPr id="35" name="図 34"/>
              <p:cNvPicPr>
                <a:picLocks noChangeAspect="1"/>
              </p:cNvPicPr>
              <p:nvPr/>
            </p:nvPicPr>
            <p:blipFill rotWithShape="1">
              <a:blip r:embed="rId4"/>
              <a:srcRect l="66365" t="11595" b="13269"/>
              <a:stretch/>
            </p:blipFill>
            <p:spPr>
              <a:xfrm>
                <a:off x="3091078" y="1087748"/>
                <a:ext cx="2215642" cy="3537857"/>
              </a:xfrm>
              <a:prstGeom prst="rect">
                <a:avLst/>
              </a:prstGeom>
            </p:spPr>
          </p:pic>
        </p:grpSp>
        <p:sp>
          <p:nvSpPr>
            <p:cNvPr id="41" name="正方形/長方形 40"/>
            <p:cNvSpPr/>
            <p:nvPr/>
          </p:nvSpPr>
          <p:spPr>
            <a:xfrm>
              <a:off x="1609725" y="1676400"/>
              <a:ext cx="2857500" cy="123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p:cNvSpPr>
            <a:spLocks noGrp="1"/>
          </p:cNvSpPr>
          <p:nvPr>
            <p:ph type="sldNum" sz="quarter" idx="12"/>
          </p:nvPr>
        </p:nvSpPr>
        <p:spPr/>
        <p:txBody>
          <a:bodyPr/>
          <a:lstStyle/>
          <a:p>
            <a:fld id="{8C9C3BA3-F2E4-4F2D-87E5-5154CA402B4F}" type="slidenum">
              <a:rPr kumimoji="1" lang="ja-JP" altLang="en-US" sz="1050" smtClean="0">
                <a:solidFill>
                  <a:schemeClr val="tx1"/>
                </a:solidFill>
              </a:rPr>
              <a:t>8</a:t>
            </a:fld>
            <a:endParaRPr kumimoji="1" lang="ja-JP" altLang="en-US" sz="1050" dirty="0">
              <a:solidFill>
                <a:schemeClr val="tx1"/>
              </a:solidFill>
            </a:endParaRPr>
          </a:p>
        </p:txBody>
      </p:sp>
    </p:spTree>
    <p:extLst>
      <p:ext uri="{BB962C8B-B14F-4D97-AF65-F5344CB8AC3E}">
        <p14:creationId xmlns:p14="http://schemas.microsoft.com/office/powerpoint/2010/main" val="2064219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341201" y="427119"/>
            <a:ext cx="6091184" cy="6119106"/>
          </a:xfrm>
          <a:prstGeom prst="rect">
            <a:avLst/>
          </a:prstGeom>
        </p:spPr>
      </p:pic>
      <p:sp>
        <p:nvSpPr>
          <p:cNvPr id="14" name="正方形/長方形 13">
            <a:extLst>
              <a:ext uri="{FF2B5EF4-FFF2-40B4-BE49-F238E27FC236}">
                <a16:creationId xmlns:a16="http://schemas.microsoft.com/office/drawing/2014/main" id="{3F6BE45C-5147-43D1-B80D-03BAADEF3E72}"/>
              </a:ext>
            </a:extLst>
          </p:cNvPr>
          <p:cNvSpPr/>
          <p:nvPr/>
        </p:nvSpPr>
        <p:spPr>
          <a:xfrm>
            <a:off x="1309402" y="-9306"/>
            <a:ext cx="6540223" cy="436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b="1" dirty="0"/>
              <a:t>学習環境と学習結果</a:t>
            </a:r>
            <a:endParaRPr kumimoji="1" lang="ja-JP" altLang="en-US" sz="2800" b="1" dirty="0"/>
          </a:p>
        </p:txBody>
      </p:sp>
      <p:sp>
        <p:nvSpPr>
          <p:cNvPr id="4" name="テキスト ボックス 3">
            <a:extLst>
              <a:ext uri="{FF2B5EF4-FFF2-40B4-BE49-F238E27FC236}">
                <a16:creationId xmlns:a16="http://schemas.microsoft.com/office/drawing/2014/main" id="{65A10FDC-8EF0-4957-95F2-E4DF951EC5FE}"/>
              </a:ext>
            </a:extLst>
          </p:cNvPr>
          <p:cNvSpPr txBox="1"/>
          <p:nvPr/>
        </p:nvSpPr>
        <p:spPr>
          <a:xfrm>
            <a:off x="3910541" y="2334183"/>
            <a:ext cx="2521844" cy="646331"/>
          </a:xfrm>
          <a:prstGeom prst="rect">
            <a:avLst/>
          </a:prstGeom>
          <a:noFill/>
        </p:spPr>
        <p:txBody>
          <a:bodyPr wrap="none" rtlCol="0">
            <a:spAutoFit/>
          </a:bodyPr>
          <a:lstStyle/>
          <a:p>
            <a:r>
              <a:rPr kumimoji="1" lang="ja-JP" altLang="en-US" dirty="0"/>
              <a:t>検証精度</a:t>
            </a:r>
            <a:r>
              <a:rPr kumimoji="1" lang="en-US" altLang="ja-JP" dirty="0"/>
              <a:t>: 99.4%</a:t>
            </a:r>
          </a:p>
          <a:p>
            <a:r>
              <a:rPr lang="ja-JP" altLang="en-US" dirty="0"/>
              <a:t>学習時間</a:t>
            </a:r>
            <a:r>
              <a:rPr lang="en-US" altLang="ja-JP" dirty="0"/>
              <a:t>: </a:t>
            </a:r>
            <a:r>
              <a:rPr lang="ja-JP" altLang="en-US" dirty="0"/>
              <a:t>およそ</a:t>
            </a:r>
            <a:r>
              <a:rPr lang="en-US" altLang="ja-JP" dirty="0"/>
              <a:t>2</a:t>
            </a:r>
            <a:r>
              <a:rPr lang="ja-JP" altLang="en-US" dirty="0"/>
              <a:t>時間</a:t>
            </a:r>
            <a:endParaRPr lang="en-US" altLang="ja-JP" dirty="0"/>
          </a:p>
        </p:txBody>
      </p:sp>
      <p:sp>
        <p:nvSpPr>
          <p:cNvPr id="2" name="テキスト ボックス 1">
            <a:extLst>
              <a:ext uri="{FF2B5EF4-FFF2-40B4-BE49-F238E27FC236}">
                <a16:creationId xmlns:a16="http://schemas.microsoft.com/office/drawing/2014/main" id="{37B1BB8B-3673-43AD-8319-99C9694E171E}"/>
              </a:ext>
            </a:extLst>
          </p:cNvPr>
          <p:cNvSpPr txBox="1"/>
          <p:nvPr/>
        </p:nvSpPr>
        <p:spPr>
          <a:xfrm>
            <a:off x="6639802" y="614723"/>
            <a:ext cx="2188512" cy="4801314"/>
          </a:xfrm>
          <a:prstGeom prst="rect">
            <a:avLst/>
          </a:prstGeom>
          <a:noFill/>
        </p:spPr>
        <p:txBody>
          <a:bodyPr wrap="square" rtlCol="0">
            <a:spAutoFit/>
          </a:bodyPr>
          <a:lstStyle/>
          <a:p>
            <a:r>
              <a:rPr lang="ja-JP" altLang="en-US" dirty="0"/>
              <a:t>終了条件</a:t>
            </a:r>
            <a:endParaRPr lang="en-US" altLang="ja-JP" dirty="0"/>
          </a:p>
          <a:p>
            <a:r>
              <a:rPr lang="ja-JP" altLang="en-US" dirty="0"/>
              <a:t>精度が</a:t>
            </a:r>
            <a:r>
              <a:rPr lang="en-US" altLang="ja-JP" dirty="0"/>
              <a:t>50</a:t>
            </a:r>
            <a:r>
              <a:rPr lang="ja-JP" altLang="en-US" dirty="0"/>
              <a:t>回向上</a:t>
            </a:r>
            <a:endParaRPr lang="en-US" altLang="ja-JP" dirty="0"/>
          </a:p>
          <a:p>
            <a:r>
              <a:rPr lang="ja-JP" altLang="en-US" dirty="0"/>
              <a:t>しない場合に停止</a:t>
            </a:r>
            <a:endParaRPr lang="en-US" altLang="ja-JP" dirty="0"/>
          </a:p>
          <a:p>
            <a:endParaRPr lang="en-US" altLang="ja-JP" dirty="0"/>
          </a:p>
          <a:p>
            <a:r>
              <a:rPr lang="ja-JP" altLang="en-US" dirty="0"/>
              <a:t>学習で使用した</a:t>
            </a:r>
            <a:r>
              <a:rPr lang="en-US" altLang="ja-JP" dirty="0"/>
              <a:t>PC</a:t>
            </a:r>
            <a:r>
              <a:rPr lang="ja-JP" altLang="en-US" dirty="0"/>
              <a:t>スペック</a:t>
            </a:r>
            <a:endParaRPr lang="en-US" altLang="ja-JP" dirty="0"/>
          </a:p>
          <a:p>
            <a:r>
              <a:rPr lang="en-US" altLang="ja-JP" dirty="0"/>
              <a:t>CPU:</a:t>
            </a:r>
          </a:p>
          <a:p>
            <a:r>
              <a:rPr lang="en-US" altLang="ja-JP" dirty="0"/>
              <a:t>Intel Core i5-7400</a:t>
            </a:r>
          </a:p>
          <a:p>
            <a:r>
              <a:rPr lang="ja-JP" altLang="en-US" dirty="0"/>
              <a:t>クロック周波数</a:t>
            </a:r>
            <a:r>
              <a:rPr lang="en-US" altLang="ja-JP" dirty="0"/>
              <a:t>:</a:t>
            </a:r>
          </a:p>
          <a:p>
            <a:r>
              <a:rPr lang="en-US" altLang="ja-JP" dirty="0"/>
              <a:t>3.00GHz</a:t>
            </a:r>
          </a:p>
          <a:p>
            <a:r>
              <a:rPr lang="en-US" altLang="ja-JP" dirty="0"/>
              <a:t>RAM:</a:t>
            </a:r>
          </a:p>
          <a:p>
            <a:r>
              <a:rPr lang="en-US" altLang="ja-JP" dirty="0"/>
              <a:t>8.00 GB</a:t>
            </a:r>
          </a:p>
          <a:p>
            <a:endParaRPr lang="en-US" altLang="ja-JP" dirty="0"/>
          </a:p>
          <a:p>
            <a:r>
              <a:rPr lang="en-US" altLang="ja-JP" dirty="0"/>
              <a:t>GPU: </a:t>
            </a:r>
          </a:p>
          <a:p>
            <a:r>
              <a:rPr lang="en-US" altLang="ja-JP" dirty="0"/>
              <a:t>GeForce GTX 1060</a:t>
            </a:r>
          </a:p>
          <a:p>
            <a:r>
              <a:rPr lang="en-US" altLang="ja-JP" dirty="0"/>
              <a:t>RAM:</a:t>
            </a:r>
          </a:p>
          <a:p>
            <a:r>
              <a:rPr lang="en-US" altLang="ja-JP" dirty="0"/>
              <a:t>6.00GB</a:t>
            </a:r>
          </a:p>
        </p:txBody>
      </p:sp>
      <p:sp>
        <p:nvSpPr>
          <p:cNvPr id="6" name="スライド番号プレースホルダー 5"/>
          <p:cNvSpPr>
            <a:spLocks noGrp="1"/>
          </p:cNvSpPr>
          <p:nvPr>
            <p:ph type="sldNum" sz="quarter" idx="12"/>
          </p:nvPr>
        </p:nvSpPr>
        <p:spPr/>
        <p:txBody>
          <a:bodyPr/>
          <a:lstStyle/>
          <a:p>
            <a:fld id="{8C9C3BA3-F2E4-4F2D-87E5-5154CA402B4F}" type="slidenum">
              <a:rPr kumimoji="1" lang="ja-JP" altLang="en-US" sz="1050" smtClean="0">
                <a:solidFill>
                  <a:schemeClr val="tx1"/>
                </a:solidFill>
              </a:rPr>
              <a:t>9</a:t>
            </a:fld>
            <a:endParaRPr kumimoji="1" lang="ja-JP" altLang="en-US" sz="1050" dirty="0">
              <a:solidFill>
                <a:schemeClr val="tx1"/>
              </a:solidFill>
            </a:endParaRPr>
          </a:p>
        </p:txBody>
      </p:sp>
    </p:spTree>
    <p:extLst>
      <p:ext uri="{BB962C8B-B14F-4D97-AF65-F5344CB8AC3E}">
        <p14:creationId xmlns:p14="http://schemas.microsoft.com/office/powerpoint/2010/main" val="115898740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7485</TotalTime>
  <Words>2729</Words>
  <Application>Microsoft Office PowerPoint</Application>
  <PresentationFormat>画面に合わせる (4:3)</PresentationFormat>
  <Paragraphs>595</Paragraphs>
  <Slides>25</Slides>
  <Notes>19</Notes>
  <HiddenSlides>0</HiddenSlides>
  <MMClips>2</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25</vt:i4>
      </vt:variant>
    </vt:vector>
  </HeadingPairs>
  <TitlesOfParts>
    <vt:vector size="31" baseType="lpstr">
      <vt:lpstr>游ゴシック</vt:lpstr>
      <vt:lpstr>游ゴシック Light</vt:lpstr>
      <vt:lpstr>Arial</vt:lpstr>
      <vt:lpstr>Cambria Math</vt:lpstr>
      <vt:lpstr>Times New Roman</vt:lpstr>
      <vt:lpstr>Office テーマ</vt:lpstr>
      <vt:lpstr>金型空間内の不良成型品 ピッキングのための 画像認識を用いた ロボットシステムの検討</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進捗報告</dc:title>
  <dc:creator>f116056</dc:creator>
  <cp:lastModifiedBy>三木 康平</cp:lastModifiedBy>
  <cp:revision>493</cp:revision>
  <dcterms:created xsi:type="dcterms:W3CDTF">2019-11-07T22:06:24Z</dcterms:created>
  <dcterms:modified xsi:type="dcterms:W3CDTF">2020-09-06T05:35:45Z</dcterms:modified>
</cp:coreProperties>
</file>